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20" r:id="rId4"/>
  </p:sldMasterIdLst>
  <p:notesMasterIdLst>
    <p:notesMasterId r:id="rId48"/>
  </p:notesMasterIdLst>
  <p:handoutMasterIdLst>
    <p:handoutMasterId r:id="rId49"/>
  </p:handoutMasterIdLst>
  <p:sldIdLst>
    <p:sldId id="281" r:id="rId5"/>
    <p:sldId id="413" r:id="rId6"/>
    <p:sldId id="398" r:id="rId7"/>
    <p:sldId id="399" r:id="rId8"/>
    <p:sldId id="372" r:id="rId9"/>
    <p:sldId id="373" r:id="rId10"/>
    <p:sldId id="377" r:id="rId11"/>
    <p:sldId id="378" r:id="rId12"/>
    <p:sldId id="376" r:id="rId13"/>
    <p:sldId id="379" r:id="rId14"/>
    <p:sldId id="382" r:id="rId15"/>
    <p:sldId id="383" r:id="rId16"/>
    <p:sldId id="381" r:id="rId17"/>
    <p:sldId id="380" r:id="rId18"/>
    <p:sldId id="369" r:id="rId19"/>
    <p:sldId id="404" r:id="rId20"/>
    <p:sldId id="384" r:id="rId21"/>
    <p:sldId id="385" r:id="rId22"/>
    <p:sldId id="388" r:id="rId23"/>
    <p:sldId id="387" r:id="rId24"/>
    <p:sldId id="389" r:id="rId25"/>
    <p:sldId id="396" r:id="rId26"/>
    <p:sldId id="386" r:id="rId27"/>
    <p:sldId id="390" r:id="rId28"/>
    <p:sldId id="391" r:id="rId29"/>
    <p:sldId id="393" r:id="rId30"/>
    <p:sldId id="392" r:id="rId31"/>
    <p:sldId id="394" r:id="rId32"/>
    <p:sldId id="395" r:id="rId33"/>
    <p:sldId id="400" r:id="rId34"/>
    <p:sldId id="401" r:id="rId35"/>
    <p:sldId id="402" r:id="rId36"/>
    <p:sldId id="403" r:id="rId37"/>
    <p:sldId id="367" r:id="rId38"/>
    <p:sldId id="405" r:id="rId39"/>
    <p:sldId id="406" r:id="rId40"/>
    <p:sldId id="407" r:id="rId41"/>
    <p:sldId id="412" r:id="rId42"/>
    <p:sldId id="408" r:id="rId43"/>
    <p:sldId id="409" r:id="rId44"/>
    <p:sldId id="411" r:id="rId45"/>
    <p:sldId id="410" r:id="rId46"/>
    <p:sldId id="397" r:id="rId4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AFDD3F-9A43-0D4F-B62C-66A0D0F8746E}">
          <p14:sldIdLst>
            <p14:sldId id="281"/>
          </p14:sldIdLst>
        </p14:section>
        <p14:section name="Summary Section" id="{30304A1C-0536-8049-81A6-8BD2BCFCD512}">
          <p14:sldIdLst>
            <p14:sldId id="413"/>
          </p14:sldIdLst>
        </p14:section>
        <p14:section name="«And I will strike down upon thee»" id="{5052F7BE-BBD4-864A-8E5D-0AF5A42A0A86}">
          <p14:sldIdLst>
            <p14:sldId id="398"/>
            <p14:sldId id="399"/>
          </p14:sldIdLst>
        </p14:section>
        <p14:section name="traduzioni medievali" id="{482B221E-53C6-5F44-8577-E116564E5609}">
          <p14:sldIdLst>
            <p14:sldId id="372"/>
            <p14:sldId id="373"/>
            <p14:sldId id="377"/>
            <p14:sldId id="378"/>
            <p14:sldId id="376"/>
          </p14:sldIdLst>
        </p14:section>
        <p14:section name="bibbie del XVI secolo" id="{E5142285-F9C9-2248-8DED-3FA858EBB2F8}">
          <p14:sldIdLst>
            <p14:sldId id="379"/>
            <p14:sldId id="382"/>
            <p14:sldId id="383"/>
            <p14:sldId id="381"/>
            <p14:sldId id="380"/>
          </p14:sldIdLst>
        </p14:section>
        <p14:section name="ebraismi" id="{E8ACFADB-49A6-A540-9B28-9E547694F02E}">
          <p14:sldIdLst>
            <p14:sldId id="369"/>
            <p14:sldId id="404"/>
          </p14:sldIdLst>
        </p14:section>
        <p14:section name="King James" id="{48F69C3E-3D32-1E47-8BA7-1AC724F32A81}">
          <p14:sldIdLst>
            <p14:sldId id="384"/>
            <p14:sldId id="385"/>
            <p14:sldId id="388"/>
            <p14:sldId id="387"/>
            <p14:sldId id="389"/>
            <p14:sldId id="396"/>
            <p14:sldId id="386"/>
            <p14:sldId id="390"/>
            <p14:sldId id="391"/>
            <p14:sldId id="393"/>
            <p14:sldId id="392"/>
            <p14:sldId id="394"/>
            <p14:sldId id="395"/>
            <p14:sldId id="400"/>
            <p14:sldId id="401"/>
            <p14:sldId id="402"/>
            <p14:sldId id="403"/>
          </p14:sldIdLst>
        </p14:section>
        <p14:section name="versioni moderne" id="{6CE31A6C-3480-7B44-9FB4-89F94089F062}">
          <p14:sldIdLst>
            <p14:sldId id="367"/>
            <p14:sldId id="405"/>
            <p14:sldId id="406"/>
            <p14:sldId id="407"/>
            <p14:sldId id="412"/>
            <p14:sldId id="408"/>
            <p14:sldId id="409"/>
            <p14:sldId id="411"/>
            <p14:sldId id="410"/>
            <p14:sldId id="397"/>
          </p14:sldIdLst>
        </p14:section>
      </p14:sectionLst>
    </p:ext>
    <p:ext uri="{EFAFB233-063F-42B5-8137-9DF3F51BA10A}">
      <p15:sldGuideLst xmlns:p15="http://schemas.microsoft.com/office/powerpoint/2012/main">
        <p15:guide id="1" pos="360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2" autoAdjust="0"/>
    <p:restoredTop sz="84160"/>
  </p:normalViewPr>
  <p:slideViewPr>
    <p:cSldViewPr snapToGrid="0">
      <p:cViewPr varScale="1">
        <p:scale>
          <a:sx n="80" d="100"/>
          <a:sy n="80" d="100"/>
        </p:scale>
        <p:origin x="192" y="392"/>
      </p:cViewPr>
      <p:guideLst>
        <p:guide pos="360"/>
        <p:guide pos="739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"/>
    </p:cViewPr>
  </p:sorterViewPr>
  <p:notesViewPr>
    <p:cSldViewPr snapToGrid="0">
      <p:cViewPr varScale="1">
        <p:scale>
          <a:sx n="85" d="100"/>
          <a:sy n="85" d="100"/>
        </p:scale>
        <p:origin x="388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2E815-0D19-41DC-B01B-4D608769620A}" type="doc">
      <dgm:prSet loTypeId="urn:microsoft.com/office/officeart/2016/7/layout/RoundedRectangleTimeline#1" loCatId="other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4259F840-24E7-476F-9F30-482E46395856}">
      <dgm:prSet phldrT="[Text]" custT="1"/>
      <dgm:spPr/>
      <dgm:t>
        <a:bodyPr rtlCol="0"/>
        <a:lstStyle/>
        <a:p>
          <a:pPr rtl="0"/>
          <a:r>
            <a:rPr lang="it-IT" sz="1600" b="1" noProof="0" dirty="0"/>
            <a:t>VII-XIV sec</a:t>
          </a:r>
        </a:p>
      </dgm:t>
    </dgm:pt>
    <dgm:pt modelId="{FCE8068D-7E50-4749-A8D0-ADEDAC5637B3}" type="parTrans" cxnId="{42EE41D1-3C16-4937-BB38-B076896C09A0}">
      <dgm:prSet/>
      <dgm:spPr/>
      <dgm:t>
        <a:bodyPr rtlCol="0"/>
        <a:lstStyle/>
        <a:p>
          <a:pPr rtl="0"/>
          <a:endParaRPr lang="it-IT" noProof="0" dirty="0"/>
        </a:p>
      </dgm:t>
    </dgm:pt>
    <dgm:pt modelId="{DCC444A4-F20A-48F5-A61E-47BFFF185A57}" type="sibTrans" cxnId="{42EE41D1-3C16-4937-BB38-B076896C09A0}">
      <dgm:prSet/>
      <dgm:spPr/>
      <dgm:t>
        <a:bodyPr rtlCol="0"/>
        <a:lstStyle/>
        <a:p>
          <a:pPr rtl="0"/>
          <a:endParaRPr lang="it-IT" noProof="0" dirty="0"/>
        </a:p>
      </dgm:t>
    </dgm:pt>
    <dgm:pt modelId="{B54C8F6C-BE1E-4EAB-B7A0-48DE01FFAA36}">
      <dgm:prSet phldrT="[Text]" custT="1"/>
      <dgm:spPr/>
      <dgm:t>
        <a:bodyPr rtlCol="0"/>
        <a:lstStyle/>
        <a:p>
          <a:pPr rtl="0"/>
          <a:r>
            <a:rPr lang="it-IT" sz="1800" b="0" i="0" u="none" noProof="0" dirty="0"/>
            <a:t>versioni medievali dal latino</a:t>
          </a:r>
        </a:p>
        <a:p>
          <a:pPr rtl="0"/>
          <a:r>
            <a:rPr lang="it-IT" sz="1800" b="0" i="0" u="none" noProof="0" dirty="0" err="1"/>
            <a:t>Wycliffe</a:t>
          </a:r>
          <a:endParaRPr lang="it-IT" sz="1800" noProof="0" dirty="0"/>
        </a:p>
      </dgm:t>
    </dgm:pt>
    <dgm:pt modelId="{8DE7CD45-B7C0-432E-B819-6A7D97E31315}" type="parTrans" cxnId="{770CA1CC-3DDD-451E-AE83-A71CA570260C}">
      <dgm:prSet/>
      <dgm:spPr/>
      <dgm:t>
        <a:bodyPr rtlCol="0"/>
        <a:lstStyle/>
        <a:p>
          <a:pPr rtl="0"/>
          <a:endParaRPr lang="it-IT" noProof="0" dirty="0"/>
        </a:p>
      </dgm:t>
    </dgm:pt>
    <dgm:pt modelId="{C33B8BEF-A818-4A2F-A99A-E2B29895E184}" type="sibTrans" cxnId="{770CA1CC-3DDD-451E-AE83-A71CA570260C}">
      <dgm:prSet/>
      <dgm:spPr/>
      <dgm:t>
        <a:bodyPr rtlCol="0"/>
        <a:lstStyle/>
        <a:p>
          <a:pPr rtl="0"/>
          <a:endParaRPr lang="it-IT" noProof="0" dirty="0"/>
        </a:p>
      </dgm:t>
    </dgm:pt>
    <dgm:pt modelId="{E4033A39-DCC4-4038-9562-AEDDBBB37A99}">
      <dgm:prSet phldrT="[Text]" custT="1"/>
      <dgm:spPr/>
      <dgm:t>
        <a:bodyPr rtlCol="0"/>
        <a:lstStyle/>
        <a:p>
          <a:pPr rtl="0"/>
          <a:r>
            <a:rPr lang="it-IT" sz="1600" b="1" noProof="0" dirty="0"/>
            <a:t>XVI sec.</a:t>
          </a:r>
        </a:p>
      </dgm:t>
    </dgm:pt>
    <dgm:pt modelId="{048EEAE6-78BA-4B00-B7BB-9C22DBB1E8F4}" type="parTrans" cxnId="{32EF2862-2950-4DF8-BEA8-CD19460CCA31}">
      <dgm:prSet/>
      <dgm:spPr/>
      <dgm:t>
        <a:bodyPr rtlCol="0"/>
        <a:lstStyle/>
        <a:p>
          <a:pPr rtl="0"/>
          <a:endParaRPr lang="it-IT" noProof="0" dirty="0"/>
        </a:p>
      </dgm:t>
    </dgm:pt>
    <dgm:pt modelId="{80AB0E5B-0C58-465D-A545-5B21133D2849}" type="sibTrans" cxnId="{32EF2862-2950-4DF8-BEA8-CD19460CCA31}">
      <dgm:prSet/>
      <dgm:spPr/>
      <dgm:t>
        <a:bodyPr rtlCol="0"/>
        <a:lstStyle/>
        <a:p>
          <a:pPr rtl="0"/>
          <a:endParaRPr lang="it-IT" noProof="0" dirty="0"/>
        </a:p>
      </dgm:t>
    </dgm:pt>
    <dgm:pt modelId="{A4C0B4E4-70AD-4901-9E3F-7EA25DD6DAA1}">
      <dgm:prSet phldrT="[Text]" custT="1"/>
      <dgm:spPr/>
      <dgm:t>
        <a:bodyPr rtlCol="0"/>
        <a:lstStyle/>
        <a:p>
          <a:pPr rtl="0"/>
          <a:r>
            <a:rPr lang="it-IT" sz="1800" b="0" i="0" u="none" noProof="0" dirty="0"/>
            <a:t>versioni da ebraico e greco</a:t>
          </a:r>
        </a:p>
        <a:p>
          <a:pPr rtl="0"/>
          <a:r>
            <a:rPr lang="it-IT" sz="1800" b="0" i="0" u="none" noProof="0" dirty="0" err="1"/>
            <a:t>Tyndale</a:t>
          </a:r>
          <a:endParaRPr lang="it-IT" sz="1800" noProof="0" dirty="0"/>
        </a:p>
      </dgm:t>
    </dgm:pt>
    <dgm:pt modelId="{701D9033-BAD3-4299-933F-A47AFDC2ECD0}" type="parTrans" cxnId="{5E74CB62-E52E-4CEE-8AA1-9812BFC0D67E}">
      <dgm:prSet/>
      <dgm:spPr/>
      <dgm:t>
        <a:bodyPr rtlCol="0"/>
        <a:lstStyle/>
        <a:p>
          <a:pPr rtl="0"/>
          <a:endParaRPr lang="it-IT" noProof="0" dirty="0"/>
        </a:p>
      </dgm:t>
    </dgm:pt>
    <dgm:pt modelId="{657DB10D-2517-48AA-B970-6D815DBD4123}" type="sibTrans" cxnId="{5E74CB62-E52E-4CEE-8AA1-9812BFC0D67E}">
      <dgm:prSet/>
      <dgm:spPr/>
      <dgm:t>
        <a:bodyPr rtlCol="0"/>
        <a:lstStyle/>
        <a:p>
          <a:pPr rtl="0"/>
          <a:endParaRPr lang="it-IT" noProof="0" dirty="0"/>
        </a:p>
      </dgm:t>
    </dgm:pt>
    <dgm:pt modelId="{87BF7896-20EA-4E8F-B6F4-A34EC5C9CB50}">
      <dgm:prSet phldrT="[Text]" custT="1"/>
      <dgm:spPr/>
      <dgm:t>
        <a:bodyPr rtlCol="0"/>
        <a:lstStyle/>
        <a:p>
          <a:pPr rtl="0"/>
          <a:r>
            <a:rPr lang="it-IT" sz="1600" b="1" noProof="0" dirty="0"/>
            <a:t>1611</a:t>
          </a:r>
        </a:p>
      </dgm:t>
    </dgm:pt>
    <dgm:pt modelId="{05E47BA5-F724-4AEE-9B5B-401F18E028E6}" type="parTrans" cxnId="{92330C11-C197-4512-BDA4-8D8A69AF7D1C}">
      <dgm:prSet/>
      <dgm:spPr/>
      <dgm:t>
        <a:bodyPr rtlCol="0"/>
        <a:lstStyle/>
        <a:p>
          <a:pPr rtl="0"/>
          <a:endParaRPr lang="it-IT" noProof="0" dirty="0"/>
        </a:p>
      </dgm:t>
    </dgm:pt>
    <dgm:pt modelId="{D63CE73E-35DE-48C3-8753-7648BC953C0D}" type="sibTrans" cxnId="{92330C11-C197-4512-BDA4-8D8A69AF7D1C}">
      <dgm:prSet/>
      <dgm:spPr/>
      <dgm:t>
        <a:bodyPr rtlCol="0"/>
        <a:lstStyle/>
        <a:p>
          <a:pPr rtl="0"/>
          <a:endParaRPr lang="it-IT" noProof="0" dirty="0"/>
        </a:p>
      </dgm:t>
    </dgm:pt>
    <dgm:pt modelId="{43CBB0A2-9D75-4264-8A30-3E8974B40658}">
      <dgm:prSet phldrT="[Text]" custT="1"/>
      <dgm:spPr/>
      <dgm:t>
        <a:bodyPr rtlCol="0"/>
        <a:lstStyle/>
        <a:p>
          <a:pPr rtl="0"/>
          <a:r>
            <a:rPr lang="it-IT" sz="1800" b="0" i="0" u="none" noProof="0" dirty="0"/>
            <a:t>King James Version</a:t>
          </a:r>
          <a:endParaRPr lang="it-IT" sz="1100" noProof="0" dirty="0"/>
        </a:p>
      </dgm:t>
    </dgm:pt>
    <dgm:pt modelId="{F806E590-5F8E-48A1-96AC-9E738290D2ED}" type="parTrans" cxnId="{4D2DF581-8128-4440-9E51-29109DC6ED52}">
      <dgm:prSet/>
      <dgm:spPr/>
      <dgm:t>
        <a:bodyPr rtlCol="0"/>
        <a:lstStyle/>
        <a:p>
          <a:pPr rtl="0"/>
          <a:endParaRPr lang="it-IT" noProof="0" dirty="0"/>
        </a:p>
      </dgm:t>
    </dgm:pt>
    <dgm:pt modelId="{20F77EFB-335C-4BC3-AD95-8421EDF343E6}" type="sibTrans" cxnId="{4D2DF581-8128-4440-9E51-29109DC6ED52}">
      <dgm:prSet/>
      <dgm:spPr/>
      <dgm:t>
        <a:bodyPr rtlCol="0"/>
        <a:lstStyle/>
        <a:p>
          <a:pPr rtl="0"/>
          <a:endParaRPr lang="it-IT" noProof="0" dirty="0"/>
        </a:p>
      </dgm:t>
    </dgm:pt>
    <dgm:pt modelId="{660CF888-26B9-4DCA-B7E0-A150825288D0}">
      <dgm:prSet phldrT="[Text]" custT="1"/>
      <dgm:spPr/>
      <dgm:t>
        <a:bodyPr rtlCol="0"/>
        <a:lstStyle/>
        <a:p>
          <a:pPr rtl="0"/>
          <a:r>
            <a:rPr lang="it-IT" sz="1600" b="1" noProof="0" dirty="0"/>
            <a:t>XIX-XX sec.</a:t>
          </a:r>
        </a:p>
      </dgm:t>
    </dgm:pt>
    <dgm:pt modelId="{C1C2508F-5620-49AF-BFC7-5EF96CC474E3}" type="parTrans" cxnId="{947C7663-DE86-43C7-B3C9-9F5928A23C68}">
      <dgm:prSet/>
      <dgm:spPr/>
      <dgm:t>
        <a:bodyPr rtlCol="0"/>
        <a:lstStyle/>
        <a:p>
          <a:pPr rtl="0"/>
          <a:endParaRPr lang="it-IT" noProof="0" dirty="0"/>
        </a:p>
      </dgm:t>
    </dgm:pt>
    <dgm:pt modelId="{197B6A99-6CC2-49FD-8495-CB34839ABB2C}" type="sibTrans" cxnId="{947C7663-DE86-43C7-B3C9-9F5928A23C68}">
      <dgm:prSet/>
      <dgm:spPr/>
      <dgm:t>
        <a:bodyPr rtlCol="0"/>
        <a:lstStyle/>
        <a:p>
          <a:pPr rtl="0"/>
          <a:endParaRPr lang="it-IT" noProof="0" dirty="0"/>
        </a:p>
      </dgm:t>
    </dgm:pt>
    <dgm:pt modelId="{BA1616FF-810F-45C9-9A2F-AC41CB3CC6BC}">
      <dgm:prSet phldrT="[Text]" custT="1"/>
      <dgm:spPr/>
      <dgm:t>
        <a:bodyPr rtlCol="0"/>
        <a:lstStyle/>
        <a:p>
          <a:pPr rtl="0"/>
          <a:r>
            <a:rPr lang="it-IT" sz="1800" b="0" i="0" u="none" noProof="0" dirty="0"/>
            <a:t>revisioni KJV</a:t>
          </a:r>
          <a:endParaRPr lang="it-IT" sz="1800" noProof="0" dirty="0"/>
        </a:p>
      </dgm:t>
    </dgm:pt>
    <dgm:pt modelId="{9544FBF8-477A-41E1-A1AC-3D721A7822EB}" type="parTrans" cxnId="{BA5CF126-908D-4215-B2E2-AF7012301DA0}">
      <dgm:prSet/>
      <dgm:spPr/>
      <dgm:t>
        <a:bodyPr rtlCol="0"/>
        <a:lstStyle/>
        <a:p>
          <a:pPr rtl="0"/>
          <a:endParaRPr lang="it-IT" noProof="0" dirty="0"/>
        </a:p>
      </dgm:t>
    </dgm:pt>
    <dgm:pt modelId="{6F62B292-7542-4770-A5DA-AD6E93F9642D}" type="sibTrans" cxnId="{BA5CF126-908D-4215-B2E2-AF7012301DA0}">
      <dgm:prSet/>
      <dgm:spPr/>
      <dgm:t>
        <a:bodyPr rtlCol="0"/>
        <a:lstStyle/>
        <a:p>
          <a:pPr rtl="0"/>
          <a:endParaRPr lang="it-IT" noProof="0" dirty="0"/>
        </a:p>
      </dgm:t>
    </dgm:pt>
    <dgm:pt modelId="{97DB74B5-36C1-4083-BE16-BE9779159093}">
      <dgm:prSet phldrT="[Text]" custT="1"/>
      <dgm:spPr/>
      <dgm:t>
        <a:bodyPr rtlCol="0"/>
        <a:lstStyle/>
        <a:p>
          <a:pPr rtl="0"/>
          <a:r>
            <a:rPr lang="it-IT" sz="1600" b="1" noProof="0" dirty="0"/>
            <a:t>fine XX sec.</a:t>
          </a:r>
        </a:p>
      </dgm:t>
    </dgm:pt>
    <dgm:pt modelId="{6C1A497B-059D-41D7-B22F-7BDC6CFD947A}" type="parTrans" cxnId="{97D15D88-2DC1-4956-9B64-C442B4AE1CB3}">
      <dgm:prSet/>
      <dgm:spPr/>
      <dgm:t>
        <a:bodyPr rtlCol="0"/>
        <a:lstStyle/>
        <a:p>
          <a:pPr rtl="0"/>
          <a:endParaRPr lang="it-IT" noProof="0" dirty="0"/>
        </a:p>
      </dgm:t>
    </dgm:pt>
    <dgm:pt modelId="{F04D9720-1E1D-4133-9C2F-A9F070591B2B}" type="sibTrans" cxnId="{97D15D88-2DC1-4956-9B64-C442B4AE1CB3}">
      <dgm:prSet/>
      <dgm:spPr/>
      <dgm:t>
        <a:bodyPr rtlCol="0"/>
        <a:lstStyle/>
        <a:p>
          <a:pPr rtl="0"/>
          <a:endParaRPr lang="it-IT" noProof="0" dirty="0"/>
        </a:p>
      </dgm:t>
    </dgm:pt>
    <dgm:pt modelId="{B059B0DE-AE0E-408C-98A7-05AB6DD73373}">
      <dgm:prSet phldrT="[Text]" custT="1"/>
      <dgm:spPr/>
      <dgm:t>
        <a:bodyPr rtlCol="0"/>
        <a:lstStyle/>
        <a:p>
          <a:pPr rtl="0"/>
          <a:r>
            <a:rPr lang="it-IT" sz="1800" b="0" i="0" u="none" noProof="0" dirty="0"/>
            <a:t>nuove versioni</a:t>
          </a:r>
        </a:p>
        <a:p>
          <a:pPr rtl="0"/>
          <a:r>
            <a:rPr lang="it-IT" sz="1800" b="0" i="0" u="none" noProof="0" dirty="0"/>
            <a:t>nuovi principi di traduzione</a:t>
          </a:r>
          <a:endParaRPr lang="it-IT" sz="1800" noProof="0" dirty="0"/>
        </a:p>
      </dgm:t>
    </dgm:pt>
    <dgm:pt modelId="{727AA871-1A31-445C-A336-3204D36FAC47}" type="parTrans" cxnId="{4961C5D8-87CF-431D-8E8D-857C807E64B3}">
      <dgm:prSet/>
      <dgm:spPr/>
      <dgm:t>
        <a:bodyPr rtlCol="0"/>
        <a:lstStyle/>
        <a:p>
          <a:pPr rtl="0"/>
          <a:endParaRPr lang="it-IT" noProof="0" dirty="0"/>
        </a:p>
      </dgm:t>
    </dgm:pt>
    <dgm:pt modelId="{EB87680C-8ED2-476E-AF1D-D26D672907E1}" type="sibTrans" cxnId="{4961C5D8-87CF-431D-8E8D-857C807E64B3}">
      <dgm:prSet/>
      <dgm:spPr/>
      <dgm:t>
        <a:bodyPr rtlCol="0"/>
        <a:lstStyle/>
        <a:p>
          <a:pPr rtl="0"/>
          <a:endParaRPr lang="it-IT" noProof="0" dirty="0"/>
        </a:p>
      </dgm:t>
    </dgm:pt>
    <dgm:pt modelId="{196C9F68-3606-4282-A4C6-4485F1280B5F}" type="pres">
      <dgm:prSet presAssocID="{E5B2E815-0D19-41DC-B01B-4D608769620A}" presName="Name0" presStyleCnt="0">
        <dgm:presLayoutVars>
          <dgm:chMax/>
          <dgm:chPref/>
          <dgm:animLvl val="lvl"/>
        </dgm:presLayoutVars>
      </dgm:prSet>
      <dgm:spPr/>
    </dgm:pt>
    <dgm:pt modelId="{68D8AC18-502F-4825-B069-75605ADB3A40}" type="pres">
      <dgm:prSet presAssocID="{4259F840-24E7-476F-9F30-482E46395856}" presName="composite1" presStyleCnt="0"/>
      <dgm:spPr/>
    </dgm:pt>
    <dgm:pt modelId="{E088D226-49D7-4C30-90DC-CA1755D98829}" type="pres">
      <dgm:prSet presAssocID="{4259F840-24E7-476F-9F30-482E46395856}" presName="parent1" presStyleLbl="alignNode1" presStyleIdx="0" presStyleCnt="5" custScaleY="124762">
        <dgm:presLayoutVars>
          <dgm:chMax val="1"/>
          <dgm:chPref val="1"/>
          <dgm:bulletEnabled val="1"/>
        </dgm:presLayoutVars>
      </dgm:prSet>
      <dgm:spPr/>
    </dgm:pt>
    <dgm:pt modelId="{45A02F84-C6CB-43F5-AEE4-3EA66C2BD25F}" type="pres">
      <dgm:prSet presAssocID="{4259F840-24E7-476F-9F30-482E46395856}" presName="Childtext1" presStyleLbl="revTx" presStyleIdx="0" presStyleCnt="5">
        <dgm:presLayoutVars>
          <dgm:bulletEnabled val="1"/>
        </dgm:presLayoutVars>
      </dgm:prSet>
      <dgm:spPr/>
    </dgm:pt>
    <dgm:pt modelId="{6BA46904-CB7C-4538-BD49-D3891EF19552}" type="pres">
      <dgm:prSet presAssocID="{4259F840-24E7-476F-9F30-482E46395856}" presName="ConnectLine1" presStyleLbl="sibTrans1D1" presStyleIdx="0" presStyleCnt="5"/>
      <dgm:spPr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49FDBD0-77FE-49D1-A275-A272C8C5E426}" type="pres">
      <dgm:prSet presAssocID="{4259F840-24E7-476F-9F30-482E46395856}" presName="ConnectLineEnd1" presStyleLbl="lnNode1" presStyleIdx="0" presStyleCnt="5"/>
      <dgm:spPr/>
    </dgm:pt>
    <dgm:pt modelId="{CB26EA94-33BB-4F98-9E1E-2237D4831263}" type="pres">
      <dgm:prSet presAssocID="{4259F840-24E7-476F-9F30-482E46395856}" presName="EmptyPane1" presStyleCnt="0"/>
      <dgm:spPr/>
    </dgm:pt>
    <dgm:pt modelId="{606F1DBF-510E-4065-ACCB-3EBDA85CFB92}" type="pres">
      <dgm:prSet presAssocID="{DCC444A4-F20A-48F5-A61E-47BFFF185A57}" presName="spaceBetweenRectangles1" presStyleCnt="0"/>
      <dgm:spPr/>
    </dgm:pt>
    <dgm:pt modelId="{07989479-D1A2-4D15-AA3A-B0CFFB9F91D9}" type="pres">
      <dgm:prSet presAssocID="{E4033A39-DCC4-4038-9562-AEDDBBB37A99}" presName="composite1" presStyleCnt="0"/>
      <dgm:spPr/>
    </dgm:pt>
    <dgm:pt modelId="{539615E2-3277-4D8E-8484-FF5088C8BF01}" type="pres">
      <dgm:prSet presAssocID="{E4033A39-DCC4-4038-9562-AEDDBBB37A99}" presName="parent1" presStyleLbl="alignNode1" presStyleIdx="1" presStyleCnt="5" custScaleY="124762">
        <dgm:presLayoutVars>
          <dgm:chMax val="1"/>
          <dgm:chPref val="1"/>
          <dgm:bulletEnabled val="1"/>
        </dgm:presLayoutVars>
      </dgm:prSet>
      <dgm:spPr/>
    </dgm:pt>
    <dgm:pt modelId="{FEBD3C2A-A340-470A-A475-AE614EA07678}" type="pres">
      <dgm:prSet presAssocID="{E4033A39-DCC4-4038-9562-AEDDBBB37A99}" presName="Childtext1" presStyleLbl="revTx" presStyleIdx="1" presStyleCnt="5">
        <dgm:presLayoutVars>
          <dgm:bulletEnabled val="1"/>
        </dgm:presLayoutVars>
      </dgm:prSet>
      <dgm:spPr/>
    </dgm:pt>
    <dgm:pt modelId="{080474C8-0FEA-4FD1-97F1-0978CFB4A37F}" type="pres">
      <dgm:prSet presAssocID="{E4033A39-DCC4-4038-9562-AEDDBBB37A99}" presName="ConnectLine1" presStyleLbl="sibTrans1D1" presStyleIdx="1" presStyleCnt="5"/>
      <dgm:spPr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797FB61-2602-4A58-81E6-6F133DB1E419}" type="pres">
      <dgm:prSet presAssocID="{E4033A39-DCC4-4038-9562-AEDDBBB37A99}" presName="ConnectLineEnd1" presStyleLbl="lnNode1" presStyleIdx="1" presStyleCnt="5"/>
      <dgm:spPr/>
    </dgm:pt>
    <dgm:pt modelId="{3ADF0AE3-D759-4F4F-8135-572855211847}" type="pres">
      <dgm:prSet presAssocID="{E4033A39-DCC4-4038-9562-AEDDBBB37A99}" presName="EmptyPane1" presStyleCnt="0"/>
      <dgm:spPr/>
    </dgm:pt>
    <dgm:pt modelId="{B0CD7A53-7149-45F2-83E8-36717D7878A1}" type="pres">
      <dgm:prSet presAssocID="{80AB0E5B-0C58-465D-A545-5B21133D2849}" presName="spaceBetweenRectangles1" presStyleCnt="0"/>
      <dgm:spPr/>
    </dgm:pt>
    <dgm:pt modelId="{FB379A6E-C0F9-420B-90FC-2785E757E6AE}" type="pres">
      <dgm:prSet presAssocID="{87BF7896-20EA-4E8F-B6F4-A34EC5C9CB50}" presName="composite1" presStyleCnt="0"/>
      <dgm:spPr/>
    </dgm:pt>
    <dgm:pt modelId="{9D82041D-873A-4600-A9C7-C0A0ADFB138B}" type="pres">
      <dgm:prSet presAssocID="{87BF7896-20EA-4E8F-B6F4-A34EC5C9CB50}" presName="parent1" presStyleLbl="alignNode1" presStyleIdx="2" presStyleCnt="5" custScaleY="124762">
        <dgm:presLayoutVars>
          <dgm:chMax val="1"/>
          <dgm:chPref val="1"/>
          <dgm:bulletEnabled val="1"/>
        </dgm:presLayoutVars>
      </dgm:prSet>
      <dgm:spPr/>
    </dgm:pt>
    <dgm:pt modelId="{80CDBBF8-C6B4-4166-87C1-DC9120CC7586}" type="pres">
      <dgm:prSet presAssocID="{87BF7896-20EA-4E8F-B6F4-A34EC5C9CB50}" presName="Childtext1" presStyleLbl="revTx" presStyleIdx="2" presStyleCnt="5">
        <dgm:presLayoutVars>
          <dgm:bulletEnabled val="1"/>
        </dgm:presLayoutVars>
      </dgm:prSet>
      <dgm:spPr/>
    </dgm:pt>
    <dgm:pt modelId="{89759DE5-9F8A-470E-A6D8-F13BB4DEE93D}" type="pres">
      <dgm:prSet presAssocID="{87BF7896-20EA-4E8F-B6F4-A34EC5C9CB50}" presName="ConnectLine1" presStyleLbl="sibTrans1D1" presStyleIdx="2" presStyleCnt="5"/>
      <dgm:spPr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7CCF286-8B46-4A20-ACAC-84BA2D6EFBBC}" type="pres">
      <dgm:prSet presAssocID="{87BF7896-20EA-4E8F-B6F4-A34EC5C9CB50}" presName="ConnectLineEnd1" presStyleLbl="lnNode1" presStyleIdx="2" presStyleCnt="5"/>
      <dgm:spPr/>
    </dgm:pt>
    <dgm:pt modelId="{4624FC32-5405-42B1-B5CC-DF0659852A58}" type="pres">
      <dgm:prSet presAssocID="{87BF7896-20EA-4E8F-B6F4-A34EC5C9CB50}" presName="EmptyPane1" presStyleCnt="0"/>
      <dgm:spPr/>
    </dgm:pt>
    <dgm:pt modelId="{59F6C2B0-B773-4ADB-86AA-E3CF7680518A}" type="pres">
      <dgm:prSet presAssocID="{D63CE73E-35DE-48C3-8753-7648BC953C0D}" presName="spaceBetweenRectangles1" presStyleCnt="0"/>
      <dgm:spPr/>
    </dgm:pt>
    <dgm:pt modelId="{B0E1F84C-D563-44BC-8BD7-46D8F837902A}" type="pres">
      <dgm:prSet presAssocID="{660CF888-26B9-4DCA-B7E0-A150825288D0}" presName="composite1" presStyleCnt="0"/>
      <dgm:spPr/>
    </dgm:pt>
    <dgm:pt modelId="{AA687F1E-592A-4A16-9630-0E0C2D82BDEC}" type="pres">
      <dgm:prSet presAssocID="{660CF888-26B9-4DCA-B7E0-A150825288D0}" presName="parent1" presStyleLbl="alignNode1" presStyleIdx="3" presStyleCnt="5" custScaleY="124762">
        <dgm:presLayoutVars>
          <dgm:chMax val="1"/>
          <dgm:chPref val="1"/>
          <dgm:bulletEnabled val="1"/>
        </dgm:presLayoutVars>
      </dgm:prSet>
      <dgm:spPr/>
    </dgm:pt>
    <dgm:pt modelId="{36210ACA-E081-40B5-87EC-500863B13ADD}" type="pres">
      <dgm:prSet presAssocID="{660CF888-26B9-4DCA-B7E0-A150825288D0}" presName="Childtext1" presStyleLbl="revTx" presStyleIdx="3" presStyleCnt="5">
        <dgm:presLayoutVars>
          <dgm:bulletEnabled val="1"/>
        </dgm:presLayoutVars>
      </dgm:prSet>
      <dgm:spPr/>
    </dgm:pt>
    <dgm:pt modelId="{EA3C7446-024E-4EEF-BED4-FFB1F2246CF3}" type="pres">
      <dgm:prSet presAssocID="{660CF888-26B9-4DCA-B7E0-A150825288D0}" presName="ConnectLine1" presStyleLbl="sibTrans1D1" presStyleIdx="3" presStyleCnt="5"/>
      <dgm:spPr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DC60305-8FBB-44FD-9B53-CDBFE9F7FDD0}" type="pres">
      <dgm:prSet presAssocID="{660CF888-26B9-4DCA-B7E0-A150825288D0}" presName="ConnectLineEnd1" presStyleLbl="lnNode1" presStyleIdx="3" presStyleCnt="5"/>
      <dgm:spPr/>
    </dgm:pt>
    <dgm:pt modelId="{24F9A8F5-7105-4D28-A633-EB8EEF371211}" type="pres">
      <dgm:prSet presAssocID="{660CF888-26B9-4DCA-B7E0-A150825288D0}" presName="EmptyPane1" presStyleCnt="0"/>
      <dgm:spPr/>
    </dgm:pt>
    <dgm:pt modelId="{F1F5E13B-2672-4759-B561-13FA519AB496}" type="pres">
      <dgm:prSet presAssocID="{197B6A99-6CC2-49FD-8495-CB34839ABB2C}" presName="spaceBetweenRectangles1" presStyleCnt="0"/>
      <dgm:spPr/>
    </dgm:pt>
    <dgm:pt modelId="{03163906-36D6-4FB8-BB18-E04FA84A47A6}" type="pres">
      <dgm:prSet presAssocID="{97DB74B5-36C1-4083-BE16-BE9779159093}" presName="composite1" presStyleCnt="0"/>
      <dgm:spPr/>
    </dgm:pt>
    <dgm:pt modelId="{B54E50C8-30CD-4A49-B6D7-34D9AB2A3043}" type="pres">
      <dgm:prSet presAssocID="{97DB74B5-36C1-4083-BE16-BE9779159093}" presName="parent1" presStyleLbl="alignNode1" presStyleIdx="4" presStyleCnt="5" custScaleY="124762">
        <dgm:presLayoutVars>
          <dgm:chMax val="1"/>
          <dgm:chPref val="1"/>
          <dgm:bulletEnabled val="1"/>
        </dgm:presLayoutVars>
      </dgm:prSet>
      <dgm:spPr/>
    </dgm:pt>
    <dgm:pt modelId="{9679B796-2B40-4D87-8578-52BF0C29AEB4}" type="pres">
      <dgm:prSet presAssocID="{97DB74B5-36C1-4083-BE16-BE9779159093}" presName="Childtext1" presStyleLbl="revTx" presStyleIdx="4" presStyleCnt="5">
        <dgm:presLayoutVars>
          <dgm:bulletEnabled val="1"/>
        </dgm:presLayoutVars>
      </dgm:prSet>
      <dgm:spPr/>
    </dgm:pt>
    <dgm:pt modelId="{894318B2-70C4-403D-BE3D-359CAB62002A}" type="pres">
      <dgm:prSet presAssocID="{97DB74B5-36C1-4083-BE16-BE9779159093}" presName="ConnectLine1" presStyleLbl="sibTrans1D1" presStyleIdx="4" presStyleCnt="5"/>
      <dgm:spPr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2518668-97A8-402E-BC0D-09AE8E2ABBE2}" type="pres">
      <dgm:prSet presAssocID="{97DB74B5-36C1-4083-BE16-BE9779159093}" presName="ConnectLineEnd1" presStyleLbl="lnNode1" presStyleIdx="4" presStyleCnt="5"/>
      <dgm:spPr/>
    </dgm:pt>
    <dgm:pt modelId="{B8E1DD63-FDF0-4B15-85B7-2053E048AAC9}" type="pres">
      <dgm:prSet presAssocID="{97DB74B5-36C1-4083-BE16-BE9779159093}" presName="EmptyPane1" presStyleCnt="0"/>
      <dgm:spPr/>
    </dgm:pt>
  </dgm:ptLst>
  <dgm:cxnLst>
    <dgm:cxn modelId="{0943B00B-58A1-4FF5-9E44-5C479145B02B}" type="presOf" srcId="{87BF7896-20EA-4E8F-B6F4-A34EC5C9CB50}" destId="{9D82041D-873A-4600-A9C7-C0A0ADFB138B}" srcOrd="0" destOrd="0" presId="urn:microsoft.com/office/officeart/2016/7/layout/RoundedRectangleTimeline#1"/>
    <dgm:cxn modelId="{92330C11-C197-4512-BDA4-8D8A69AF7D1C}" srcId="{E5B2E815-0D19-41DC-B01B-4D608769620A}" destId="{87BF7896-20EA-4E8F-B6F4-A34EC5C9CB50}" srcOrd="2" destOrd="0" parTransId="{05E47BA5-F724-4AEE-9B5B-401F18E028E6}" sibTransId="{D63CE73E-35DE-48C3-8753-7648BC953C0D}"/>
    <dgm:cxn modelId="{5D9B3125-79DF-4C1A-AB86-4D167E1ED6BC}" type="presOf" srcId="{B059B0DE-AE0E-408C-98A7-05AB6DD73373}" destId="{9679B796-2B40-4D87-8578-52BF0C29AEB4}" srcOrd="0" destOrd="0" presId="urn:microsoft.com/office/officeart/2016/7/layout/RoundedRectangleTimeline#1"/>
    <dgm:cxn modelId="{BA5CF126-908D-4215-B2E2-AF7012301DA0}" srcId="{660CF888-26B9-4DCA-B7E0-A150825288D0}" destId="{BA1616FF-810F-45C9-9A2F-AC41CB3CC6BC}" srcOrd="0" destOrd="0" parTransId="{9544FBF8-477A-41E1-A1AC-3D721A7822EB}" sibTransId="{6F62B292-7542-4770-A5DA-AD6E93F9642D}"/>
    <dgm:cxn modelId="{32EF2862-2950-4DF8-BEA8-CD19460CCA31}" srcId="{E5B2E815-0D19-41DC-B01B-4D608769620A}" destId="{E4033A39-DCC4-4038-9562-AEDDBBB37A99}" srcOrd="1" destOrd="0" parTransId="{048EEAE6-78BA-4B00-B7BB-9C22DBB1E8F4}" sibTransId="{80AB0E5B-0C58-465D-A545-5B21133D2849}"/>
    <dgm:cxn modelId="{5E74CB62-E52E-4CEE-8AA1-9812BFC0D67E}" srcId="{E4033A39-DCC4-4038-9562-AEDDBBB37A99}" destId="{A4C0B4E4-70AD-4901-9E3F-7EA25DD6DAA1}" srcOrd="0" destOrd="0" parTransId="{701D9033-BAD3-4299-933F-A47AFDC2ECD0}" sibTransId="{657DB10D-2517-48AA-B970-6D815DBD4123}"/>
    <dgm:cxn modelId="{947C7663-DE86-43C7-B3C9-9F5928A23C68}" srcId="{E5B2E815-0D19-41DC-B01B-4D608769620A}" destId="{660CF888-26B9-4DCA-B7E0-A150825288D0}" srcOrd="3" destOrd="0" parTransId="{C1C2508F-5620-49AF-BFC7-5EF96CC474E3}" sibTransId="{197B6A99-6CC2-49FD-8495-CB34839ABB2C}"/>
    <dgm:cxn modelId="{B7BDCA73-65C2-4BF5-93F0-7A3D442F0CF3}" type="presOf" srcId="{BA1616FF-810F-45C9-9A2F-AC41CB3CC6BC}" destId="{36210ACA-E081-40B5-87EC-500863B13ADD}" srcOrd="0" destOrd="0" presId="urn:microsoft.com/office/officeart/2016/7/layout/RoundedRectangleTimeline#1"/>
    <dgm:cxn modelId="{465A5776-4A66-4B45-9D1D-8CF41D4CC45D}" type="presOf" srcId="{97DB74B5-36C1-4083-BE16-BE9779159093}" destId="{B54E50C8-30CD-4A49-B6D7-34D9AB2A3043}" srcOrd="0" destOrd="0" presId="urn:microsoft.com/office/officeart/2016/7/layout/RoundedRectangleTimeline#1"/>
    <dgm:cxn modelId="{4D2DF581-8128-4440-9E51-29109DC6ED52}" srcId="{87BF7896-20EA-4E8F-B6F4-A34EC5C9CB50}" destId="{43CBB0A2-9D75-4264-8A30-3E8974B40658}" srcOrd="0" destOrd="0" parTransId="{F806E590-5F8E-48A1-96AC-9E738290D2ED}" sibTransId="{20F77EFB-335C-4BC3-AD95-8421EDF343E6}"/>
    <dgm:cxn modelId="{97D15D88-2DC1-4956-9B64-C442B4AE1CB3}" srcId="{E5B2E815-0D19-41DC-B01B-4D608769620A}" destId="{97DB74B5-36C1-4083-BE16-BE9779159093}" srcOrd="4" destOrd="0" parTransId="{6C1A497B-059D-41D7-B22F-7BDC6CFD947A}" sibTransId="{F04D9720-1E1D-4133-9C2F-A9F070591B2B}"/>
    <dgm:cxn modelId="{CEC8B788-971E-422E-A8E4-A00BBB2E51D9}" type="presOf" srcId="{660CF888-26B9-4DCA-B7E0-A150825288D0}" destId="{AA687F1E-592A-4A16-9630-0E0C2D82BDEC}" srcOrd="0" destOrd="0" presId="urn:microsoft.com/office/officeart/2016/7/layout/RoundedRectangleTimeline#1"/>
    <dgm:cxn modelId="{958FAF8F-A77F-4AE4-A72A-8E643FA277FD}" type="presOf" srcId="{B54C8F6C-BE1E-4EAB-B7A0-48DE01FFAA36}" destId="{45A02F84-C6CB-43F5-AEE4-3EA66C2BD25F}" srcOrd="0" destOrd="0" presId="urn:microsoft.com/office/officeart/2016/7/layout/RoundedRectangleTimeline#1"/>
    <dgm:cxn modelId="{C8CAF48F-322D-43C3-A68B-40DA904320AC}" type="presOf" srcId="{E5B2E815-0D19-41DC-B01B-4D608769620A}" destId="{196C9F68-3606-4282-A4C6-4485F1280B5F}" srcOrd="0" destOrd="0" presId="urn:microsoft.com/office/officeart/2016/7/layout/RoundedRectangleTimeline#1"/>
    <dgm:cxn modelId="{CAF19795-26FD-4CD9-8E3B-7E7899F5E3D0}" type="presOf" srcId="{4259F840-24E7-476F-9F30-482E46395856}" destId="{E088D226-49D7-4C30-90DC-CA1755D98829}" srcOrd="0" destOrd="0" presId="urn:microsoft.com/office/officeart/2016/7/layout/RoundedRectangleTimeline#1"/>
    <dgm:cxn modelId="{AC2FC1A2-CF44-4033-8AAE-31C98C976AAD}" type="presOf" srcId="{E4033A39-DCC4-4038-9562-AEDDBBB37A99}" destId="{539615E2-3277-4D8E-8484-FF5088C8BF01}" srcOrd="0" destOrd="0" presId="urn:microsoft.com/office/officeart/2016/7/layout/RoundedRectangleTimeline#1"/>
    <dgm:cxn modelId="{941106B6-136C-474C-97D6-48D5BA0F2412}" type="presOf" srcId="{A4C0B4E4-70AD-4901-9E3F-7EA25DD6DAA1}" destId="{FEBD3C2A-A340-470A-A475-AE614EA07678}" srcOrd="0" destOrd="0" presId="urn:microsoft.com/office/officeart/2016/7/layout/RoundedRectangleTimeline#1"/>
    <dgm:cxn modelId="{770CA1CC-3DDD-451E-AE83-A71CA570260C}" srcId="{4259F840-24E7-476F-9F30-482E46395856}" destId="{B54C8F6C-BE1E-4EAB-B7A0-48DE01FFAA36}" srcOrd="0" destOrd="0" parTransId="{8DE7CD45-B7C0-432E-B819-6A7D97E31315}" sibTransId="{C33B8BEF-A818-4A2F-A99A-E2B29895E184}"/>
    <dgm:cxn modelId="{42EE41D1-3C16-4937-BB38-B076896C09A0}" srcId="{E5B2E815-0D19-41DC-B01B-4D608769620A}" destId="{4259F840-24E7-476F-9F30-482E46395856}" srcOrd="0" destOrd="0" parTransId="{FCE8068D-7E50-4749-A8D0-ADEDAC5637B3}" sibTransId="{DCC444A4-F20A-48F5-A61E-47BFFF185A57}"/>
    <dgm:cxn modelId="{4961C5D8-87CF-431D-8E8D-857C807E64B3}" srcId="{97DB74B5-36C1-4083-BE16-BE9779159093}" destId="{B059B0DE-AE0E-408C-98A7-05AB6DD73373}" srcOrd="0" destOrd="0" parTransId="{727AA871-1A31-445C-A336-3204D36FAC47}" sibTransId="{EB87680C-8ED2-476E-AF1D-D26D672907E1}"/>
    <dgm:cxn modelId="{0CA390ED-20D0-4931-9ED2-39898E967B4E}" type="presOf" srcId="{43CBB0A2-9D75-4264-8A30-3E8974B40658}" destId="{80CDBBF8-C6B4-4166-87C1-DC9120CC7586}" srcOrd="0" destOrd="0" presId="urn:microsoft.com/office/officeart/2016/7/layout/RoundedRectangleTimeline#1"/>
    <dgm:cxn modelId="{5354664C-1324-42A2-8E0C-8A734126CEDC}" type="presParOf" srcId="{196C9F68-3606-4282-A4C6-4485F1280B5F}" destId="{68D8AC18-502F-4825-B069-75605ADB3A40}" srcOrd="0" destOrd="0" presId="urn:microsoft.com/office/officeart/2016/7/layout/RoundedRectangleTimeline#1"/>
    <dgm:cxn modelId="{6348195D-50D8-4550-9B41-00B3DA9EB427}" type="presParOf" srcId="{68D8AC18-502F-4825-B069-75605ADB3A40}" destId="{E088D226-49D7-4C30-90DC-CA1755D98829}" srcOrd="0" destOrd="0" presId="urn:microsoft.com/office/officeart/2016/7/layout/RoundedRectangleTimeline#1"/>
    <dgm:cxn modelId="{C6708436-4913-4A18-9057-022E1E45D775}" type="presParOf" srcId="{68D8AC18-502F-4825-B069-75605ADB3A40}" destId="{45A02F84-C6CB-43F5-AEE4-3EA66C2BD25F}" srcOrd="1" destOrd="0" presId="urn:microsoft.com/office/officeart/2016/7/layout/RoundedRectangleTimeline#1"/>
    <dgm:cxn modelId="{5B4CF8B4-5862-4F3D-A120-627665A45E68}" type="presParOf" srcId="{68D8AC18-502F-4825-B069-75605ADB3A40}" destId="{6BA46904-CB7C-4538-BD49-D3891EF19552}" srcOrd="2" destOrd="0" presId="urn:microsoft.com/office/officeart/2016/7/layout/RoundedRectangleTimeline#1"/>
    <dgm:cxn modelId="{FFB4B971-221D-492E-BC0D-36F39758451A}" type="presParOf" srcId="{68D8AC18-502F-4825-B069-75605ADB3A40}" destId="{049FDBD0-77FE-49D1-A275-A272C8C5E426}" srcOrd="3" destOrd="0" presId="urn:microsoft.com/office/officeart/2016/7/layout/RoundedRectangleTimeline#1"/>
    <dgm:cxn modelId="{7B503000-2C47-4DD5-B24B-D6052C4C3CDE}" type="presParOf" srcId="{68D8AC18-502F-4825-B069-75605ADB3A40}" destId="{CB26EA94-33BB-4F98-9E1E-2237D4831263}" srcOrd="4" destOrd="0" presId="urn:microsoft.com/office/officeart/2016/7/layout/RoundedRectangleTimeline#1"/>
    <dgm:cxn modelId="{DE78CEF1-BE43-4E5A-9C91-92F8289167D0}" type="presParOf" srcId="{196C9F68-3606-4282-A4C6-4485F1280B5F}" destId="{606F1DBF-510E-4065-ACCB-3EBDA85CFB92}" srcOrd="1" destOrd="0" presId="urn:microsoft.com/office/officeart/2016/7/layout/RoundedRectangleTimeline#1"/>
    <dgm:cxn modelId="{74F95C78-3813-45AA-932B-C94A3B7513CB}" type="presParOf" srcId="{196C9F68-3606-4282-A4C6-4485F1280B5F}" destId="{07989479-D1A2-4D15-AA3A-B0CFFB9F91D9}" srcOrd="2" destOrd="0" presId="urn:microsoft.com/office/officeart/2016/7/layout/RoundedRectangleTimeline#1"/>
    <dgm:cxn modelId="{78714377-12E6-4F42-93F8-20E6C58A5CEA}" type="presParOf" srcId="{07989479-D1A2-4D15-AA3A-B0CFFB9F91D9}" destId="{539615E2-3277-4D8E-8484-FF5088C8BF01}" srcOrd="0" destOrd="0" presId="urn:microsoft.com/office/officeart/2016/7/layout/RoundedRectangleTimeline#1"/>
    <dgm:cxn modelId="{B18F6382-7271-4A16-839E-8201B423722C}" type="presParOf" srcId="{07989479-D1A2-4D15-AA3A-B0CFFB9F91D9}" destId="{FEBD3C2A-A340-470A-A475-AE614EA07678}" srcOrd="1" destOrd="0" presId="urn:microsoft.com/office/officeart/2016/7/layout/RoundedRectangleTimeline#1"/>
    <dgm:cxn modelId="{1FCB7BE4-0603-4EFE-8008-2BFEFE000DC7}" type="presParOf" srcId="{07989479-D1A2-4D15-AA3A-B0CFFB9F91D9}" destId="{080474C8-0FEA-4FD1-97F1-0978CFB4A37F}" srcOrd="2" destOrd="0" presId="urn:microsoft.com/office/officeart/2016/7/layout/RoundedRectangleTimeline#1"/>
    <dgm:cxn modelId="{FFACD6D5-3CE9-42AD-947E-A78AEF95B8FB}" type="presParOf" srcId="{07989479-D1A2-4D15-AA3A-B0CFFB9F91D9}" destId="{4797FB61-2602-4A58-81E6-6F133DB1E419}" srcOrd="3" destOrd="0" presId="urn:microsoft.com/office/officeart/2016/7/layout/RoundedRectangleTimeline#1"/>
    <dgm:cxn modelId="{BC46BA3B-AC60-4702-8307-9F913CF4B658}" type="presParOf" srcId="{07989479-D1A2-4D15-AA3A-B0CFFB9F91D9}" destId="{3ADF0AE3-D759-4F4F-8135-572855211847}" srcOrd="4" destOrd="0" presId="urn:microsoft.com/office/officeart/2016/7/layout/RoundedRectangleTimeline#1"/>
    <dgm:cxn modelId="{C4C49063-100B-4191-B846-2AFDB1730073}" type="presParOf" srcId="{196C9F68-3606-4282-A4C6-4485F1280B5F}" destId="{B0CD7A53-7149-45F2-83E8-36717D7878A1}" srcOrd="3" destOrd="0" presId="urn:microsoft.com/office/officeart/2016/7/layout/RoundedRectangleTimeline#1"/>
    <dgm:cxn modelId="{46F7084B-A873-4467-94F4-3AD8C57AA15B}" type="presParOf" srcId="{196C9F68-3606-4282-A4C6-4485F1280B5F}" destId="{FB379A6E-C0F9-420B-90FC-2785E757E6AE}" srcOrd="4" destOrd="0" presId="urn:microsoft.com/office/officeart/2016/7/layout/RoundedRectangleTimeline#1"/>
    <dgm:cxn modelId="{57342C4D-7AF4-4D0C-AB41-7215FDB8FE71}" type="presParOf" srcId="{FB379A6E-C0F9-420B-90FC-2785E757E6AE}" destId="{9D82041D-873A-4600-A9C7-C0A0ADFB138B}" srcOrd="0" destOrd="0" presId="urn:microsoft.com/office/officeart/2016/7/layout/RoundedRectangleTimeline#1"/>
    <dgm:cxn modelId="{30E8D157-1732-4DB0-8B12-69814E347461}" type="presParOf" srcId="{FB379A6E-C0F9-420B-90FC-2785E757E6AE}" destId="{80CDBBF8-C6B4-4166-87C1-DC9120CC7586}" srcOrd="1" destOrd="0" presId="urn:microsoft.com/office/officeart/2016/7/layout/RoundedRectangleTimeline#1"/>
    <dgm:cxn modelId="{7E25EDCE-0445-4BA4-987C-8BE2C213576D}" type="presParOf" srcId="{FB379A6E-C0F9-420B-90FC-2785E757E6AE}" destId="{89759DE5-9F8A-470E-A6D8-F13BB4DEE93D}" srcOrd="2" destOrd="0" presId="urn:microsoft.com/office/officeart/2016/7/layout/RoundedRectangleTimeline#1"/>
    <dgm:cxn modelId="{94CDA7E7-E9EA-4F04-A2A9-1FEA663F463A}" type="presParOf" srcId="{FB379A6E-C0F9-420B-90FC-2785E757E6AE}" destId="{07CCF286-8B46-4A20-ACAC-84BA2D6EFBBC}" srcOrd="3" destOrd="0" presId="urn:microsoft.com/office/officeart/2016/7/layout/RoundedRectangleTimeline#1"/>
    <dgm:cxn modelId="{2EF8748D-BCF1-428A-92FE-83430C7C7B7A}" type="presParOf" srcId="{FB379A6E-C0F9-420B-90FC-2785E757E6AE}" destId="{4624FC32-5405-42B1-B5CC-DF0659852A58}" srcOrd="4" destOrd="0" presId="urn:microsoft.com/office/officeart/2016/7/layout/RoundedRectangleTimeline#1"/>
    <dgm:cxn modelId="{EBC6C4B1-C34F-422A-A8DD-FC2F19BCEB5C}" type="presParOf" srcId="{196C9F68-3606-4282-A4C6-4485F1280B5F}" destId="{59F6C2B0-B773-4ADB-86AA-E3CF7680518A}" srcOrd="5" destOrd="0" presId="urn:microsoft.com/office/officeart/2016/7/layout/RoundedRectangleTimeline#1"/>
    <dgm:cxn modelId="{B44021F9-64F2-42AF-8887-CE643D474544}" type="presParOf" srcId="{196C9F68-3606-4282-A4C6-4485F1280B5F}" destId="{B0E1F84C-D563-44BC-8BD7-46D8F837902A}" srcOrd="6" destOrd="0" presId="urn:microsoft.com/office/officeart/2016/7/layout/RoundedRectangleTimeline#1"/>
    <dgm:cxn modelId="{FCA62D8C-0836-470B-887D-2F5190C1E251}" type="presParOf" srcId="{B0E1F84C-D563-44BC-8BD7-46D8F837902A}" destId="{AA687F1E-592A-4A16-9630-0E0C2D82BDEC}" srcOrd="0" destOrd="0" presId="urn:microsoft.com/office/officeart/2016/7/layout/RoundedRectangleTimeline#1"/>
    <dgm:cxn modelId="{4C911D76-BB97-4623-868F-355DF8DF2AAB}" type="presParOf" srcId="{B0E1F84C-D563-44BC-8BD7-46D8F837902A}" destId="{36210ACA-E081-40B5-87EC-500863B13ADD}" srcOrd="1" destOrd="0" presId="urn:microsoft.com/office/officeart/2016/7/layout/RoundedRectangleTimeline#1"/>
    <dgm:cxn modelId="{C8C41DEA-3865-4846-8FD4-E6DFCC957E91}" type="presParOf" srcId="{B0E1F84C-D563-44BC-8BD7-46D8F837902A}" destId="{EA3C7446-024E-4EEF-BED4-FFB1F2246CF3}" srcOrd="2" destOrd="0" presId="urn:microsoft.com/office/officeart/2016/7/layout/RoundedRectangleTimeline#1"/>
    <dgm:cxn modelId="{22828323-B902-4F1B-89BB-C3A7000232ED}" type="presParOf" srcId="{B0E1F84C-D563-44BC-8BD7-46D8F837902A}" destId="{FDC60305-8FBB-44FD-9B53-CDBFE9F7FDD0}" srcOrd="3" destOrd="0" presId="urn:microsoft.com/office/officeart/2016/7/layout/RoundedRectangleTimeline#1"/>
    <dgm:cxn modelId="{1F4954B3-28D9-4959-A137-A17D9A25E472}" type="presParOf" srcId="{B0E1F84C-D563-44BC-8BD7-46D8F837902A}" destId="{24F9A8F5-7105-4D28-A633-EB8EEF371211}" srcOrd="4" destOrd="0" presId="urn:microsoft.com/office/officeart/2016/7/layout/RoundedRectangleTimeline#1"/>
    <dgm:cxn modelId="{E5C70CFA-FDF3-429E-9DC4-FCC0A221C639}" type="presParOf" srcId="{196C9F68-3606-4282-A4C6-4485F1280B5F}" destId="{F1F5E13B-2672-4759-B561-13FA519AB496}" srcOrd="7" destOrd="0" presId="urn:microsoft.com/office/officeart/2016/7/layout/RoundedRectangleTimeline#1"/>
    <dgm:cxn modelId="{2E1BA3A4-18DB-49E6-9DF9-3510522C180C}" type="presParOf" srcId="{196C9F68-3606-4282-A4C6-4485F1280B5F}" destId="{03163906-36D6-4FB8-BB18-E04FA84A47A6}" srcOrd="8" destOrd="0" presId="urn:microsoft.com/office/officeart/2016/7/layout/RoundedRectangleTimeline#1"/>
    <dgm:cxn modelId="{6FDBCE34-B62A-4AB3-92F1-8B57B7B1B86B}" type="presParOf" srcId="{03163906-36D6-4FB8-BB18-E04FA84A47A6}" destId="{B54E50C8-30CD-4A49-B6D7-34D9AB2A3043}" srcOrd="0" destOrd="0" presId="urn:microsoft.com/office/officeart/2016/7/layout/RoundedRectangleTimeline#1"/>
    <dgm:cxn modelId="{33895046-1F00-4017-9E23-59160C869AAA}" type="presParOf" srcId="{03163906-36D6-4FB8-BB18-E04FA84A47A6}" destId="{9679B796-2B40-4D87-8578-52BF0C29AEB4}" srcOrd="1" destOrd="0" presId="urn:microsoft.com/office/officeart/2016/7/layout/RoundedRectangleTimeline#1"/>
    <dgm:cxn modelId="{12ECDFF8-EE38-4217-84A5-B6DB76365A88}" type="presParOf" srcId="{03163906-36D6-4FB8-BB18-E04FA84A47A6}" destId="{894318B2-70C4-403D-BE3D-359CAB62002A}" srcOrd="2" destOrd="0" presId="urn:microsoft.com/office/officeart/2016/7/layout/RoundedRectangleTimeline#1"/>
    <dgm:cxn modelId="{DB815251-1804-4927-8D3C-488788811B42}" type="presParOf" srcId="{03163906-36D6-4FB8-BB18-E04FA84A47A6}" destId="{C2518668-97A8-402E-BC0D-09AE8E2ABBE2}" srcOrd="3" destOrd="0" presId="urn:microsoft.com/office/officeart/2016/7/layout/RoundedRectangleTimeline#1"/>
    <dgm:cxn modelId="{E71AA971-1AAE-4077-BE68-1019D6BC222D}" type="presParOf" srcId="{03163906-36D6-4FB8-BB18-E04FA84A47A6}" destId="{B8E1DD63-FDF0-4B15-85B7-2053E048AAC9}" srcOrd="4" destOrd="0" presId="urn:microsoft.com/office/officeart/2016/7/layout/RoundedRectangleTimeline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8D226-49D7-4C30-90DC-CA1755D98829}">
      <dsp:nvSpPr>
        <dsp:cNvPr id="0" name=""/>
        <dsp:cNvSpPr/>
      </dsp:nvSpPr>
      <dsp:spPr>
        <a:xfrm rot="16200000">
          <a:off x="1266945" y="950410"/>
          <a:ext cx="460884" cy="1793290"/>
        </a:xfrm>
        <a:prstGeom prst="round2Same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rtlCol="0" anchor="ctr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noProof="0" dirty="0"/>
            <a:t>VII-XIV sec</a:t>
          </a:r>
        </a:p>
      </dsp:txBody>
      <dsp:txXfrm rot="5400000">
        <a:off x="623242" y="1639112"/>
        <a:ext cx="1770791" cy="415886"/>
      </dsp:txXfrm>
    </dsp:sp>
    <dsp:sp modelId="{45A02F84-C6CB-43F5-AEE4-3EA66C2BD25F}">
      <dsp:nvSpPr>
        <dsp:cNvPr id="0" name=""/>
        <dsp:cNvSpPr/>
      </dsp:nvSpPr>
      <dsp:spPr>
        <a:xfrm>
          <a:off x="2978" y="0"/>
          <a:ext cx="2988817" cy="1292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137160" numCol="1" spcCol="1270" rtlCol="0" anchor="b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u="none" kern="1200" noProof="0" dirty="0"/>
            <a:t>versioni medievali dal latino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u="none" kern="1200" noProof="0" dirty="0" err="1"/>
            <a:t>Wycliffe</a:t>
          </a:r>
          <a:endParaRPr lang="it-IT" sz="1800" kern="1200" noProof="0" dirty="0"/>
        </a:p>
      </dsp:txBody>
      <dsp:txXfrm>
        <a:off x="2978" y="0"/>
        <a:ext cx="2988817" cy="1292939"/>
      </dsp:txXfrm>
    </dsp:sp>
    <dsp:sp modelId="{6BA46904-CB7C-4538-BD49-D3891EF19552}">
      <dsp:nvSpPr>
        <dsp:cNvPr id="0" name=""/>
        <dsp:cNvSpPr/>
      </dsp:nvSpPr>
      <dsp:spPr>
        <a:xfrm>
          <a:off x="1497387" y="1366821"/>
          <a:ext cx="0" cy="295528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9FDBD0-77FE-49D1-A275-A272C8C5E426}">
      <dsp:nvSpPr>
        <dsp:cNvPr id="0" name=""/>
        <dsp:cNvSpPr/>
      </dsp:nvSpPr>
      <dsp:spPr>
        <a:xfrm>
          <a:off x="1460446" y="1292939"/>
          <a:ext cx="73882" cy="738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615E2-3277-4D8E-8484-FF5088C8BF01}">
      <dsp:nvSpPr>
        <dsp:cNvPr id="0" name=""/>
        <dsp:cNvSpPr/>
      </dsp:nvSpPr>
      <dsp:spPr>
        <a:xfrm>
          <a:off x="2394032" y="1616613"/>
          <a:ext cx="1793290" cy="4608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rtlCol="0" anchor="ctr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noProof="0" dirty="0"/>
            <a:t>XVI sec.</a:t>
          </a:r>
        </a:p>
      </dsp:txBody>
      <dsp:txXfrm>
        <a:off x="2394032" y="1616613"/>
        <a:ext cx="1793290" cy="460884"/>
      </dsp:txXfrm>
    </dsp:sp>
    <dsp:sp modelId="{FEBD3C2A-A340-470A-A475-AE614EA07678}">
      <dsp:nvSpPr>
        <dsp:cNvPr id="0" name=""/>
        <dsp:cNvSpPr/>
      </dsp:nvSpPr>
      <dsp:spPr>
        <a:xfrm>
          <a:off x="1796269" y="2401172"/>
          <a:ext cx="2988817" cy="1292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7160" rIns="0" bIns="0" numCol="1" spcCol="1270" rtlCol="0" anchor="t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u="none" kern="1200" noProof="0" dirty="0"/>
            <a:t>versioni da ebraico e greco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u="none" kern="1200" noProof="0" dirty="0" err="1"/>
            <a:t>Tyndale</a:t>
          </a:r>
          <a:endParaRPr lang="it-IT" sz="1800" kern="1200" noProof="0" dirty="0"/>
        </a:p>
      </dsp:txBody>
      <dsp:txXfrm>
        <a:off x="1796269" y="2401172"/>
        <a:ext cx="2988817" cy="1292939"/>
      </dsp:txXfrm>
    </dsp:sp>
    <dsp:sp modelId="{080474C8-0FEA-4FD1-97F1-0978CFB4A37F}">
      <dsp:nvSpPr>
        <dsp:cNvPr id="0" name=""/>
        <dsp:cNvSpPr/>
      </dsp:nvSpPr>
      <dsp:spPr>
        <a:xfrm>
          <a:off x="3290678" y="2031761"/>
          <a:ext cx="0" cy="295528"/>
        </a:xfrm>
        <a:prstGeom prst="line">
          <a:avLst/>
        </a:pr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7FB61-2602-4A58-81E6-6F133DB1E419}">
      <dsp:nvSpPr>
        <dsp:cNvPr id="0" name=""/>
        <dsp:cNvSpPr/>
      </dsp:nvSpPr>
      <dsp:spPr>
        <a:xfrm>
          <a:off x="3253736" y="2327290"/>
          <a:ext cx="73882" cy="738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2041D-873A-4600-A9C7-C0A0ADFB138B}">
      <dsp:nvSpPr>
        <dsp:cNvPr id="0" name=""/>
        <dsp:cNvSpPr/>
      </dsp:nvSpPr>
      <dsp:spPr>
        <a:xfrm>
          <a:off x="4187323" y="1616613"/>
          <a:ext cx="1793290" cy="4608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rtlCol="0" anchor="ctr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noProof="0" dirty="0"/>
            <a:t>1611</a:t>
          </a:r>
        </a:p>
      </dsp:txBody>
      <dsp:txXfrm>
        <a:off x="4187323" y="1616613"/>
        <a:ext cx="1793290" cy="460884"/>
      </dsp:txXfrm>
    </dsp:sp>
    <dsp:sp modelId="{80CDBBF8-C6B4-4166-87C1-DC9120CC7586}">
      <dsp:nvSpPr>
        <dsp:cNvPr id="0" name=""/>
        <dsp:cNvSpPr/>
      </dsp:nvSpPr>
      <dsp:spPr>
        <a:xfrm>
          <a:off x="3589559" y="0"/>
          <a:ext cx="2988817" cy="1292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137160" numCol="1" spcCol="1270" rtlCol="0" anchor="b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u="none" kern="1200" noProof="0" dirty="0"/>
            <a:t>King James Version</a:t>
          </a:r>
          <a:endParaRPr lang="it-IT" sz="1100" kern="1200" noProof="0" dirty="0"/>
        </a:p>
      </dsp:txBody>
      <dsp:txXfrm>
        <a:off x="3589559" y="0"/>
        <a:ext cx="2988817" cy="1292939"/>
      </dsp:txXfrm>
    </dsp:sp>
    <dsp:sp modelId="{89759DE5-9F8A-470E-A6D8-F13BB4DEE93D}">
      <dsp:nvSpPr>
        <dsp:cNvPr id="0" name=""/>
        <dsp:cNvSpPr/>
      </dsp:nvSpPr>
      <dsp:spPr>
        <a:xfrm>
          <a:off x="5083968" y="1366821"/>
          <a:ext cx="0" cy="295528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CCF286-8B46-4A20-ACAC-84BA2D6EFBBC}">
      <dsp:nvSpPr>
        <dsp:cNvPr id="0" name=""/>
        <dsp:cNvSpPr/>
      </dsp:nvSpPr>
      <dsp:spPr>
        <a:xfrm>
          <a:off x="5047027" y="1292939"/>
          <a:ext cx="73882" cy="738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687F1E-592A-4A16-9630-0E0C2D82BDEC}">
      <dsp:nvSpPr>
        <dsp:cNvPr id="0" name=""/>
        <dsp:cNvSpPr/>
      </dsp:nvSpPr>
      <dsp:spPr>
        <a:xfrm>
          <a:off x="5980613" y="1616613"/>
          <a:ext cx="1793290" cy="4608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rtlCol="0" anchor="ctr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noProof="0" dirty="0"/>
            <a:t>XIX-XX sec.</a:t>
          </a:r>
        </a:p>
      </dsp:txBody>
      <dsp:txXfrm>
        <a:off x="5980613" y="1616613"/>
        <a:ext cx="1793290" cy="460884"/>
      </dsp:txXfrm>
    </dsp:sp>
    <dsp:sp modelId="{36210ACA-E081-40B5-87EC-500863B13ADD}">
      <dsp:nvSpPr>
        <dsp:cNvPr id="0" name=""/>
        <dsp:cNvSpPr/>
      </dsp:nvSpPr>
      <dsp:spPr>
        <a:xfrm>
          <a:off x="5382850" y="2401172"/>
          <a:ext cx="2988817" cy="1292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7160" rIns="0" bIns="0" numCol="1" spcCol="1270" rtlCol="0" anchor="t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u="none" kern="1200" noProof="0" dirty="0"/>
            <a:t>revisioni KJV</a:t>
          </a:r>
          <a:endParaRPr lang="it-IT" sz="1800" kern="1200" noProof="0" dirty="0"/>
        </a:p>
      </dsp:txBody>
      <dsp:txXfrm>
        <a:off x="5382850" y="2401172"/>
        <a:ext cx="2988817" cy="1292939"/>
      </dsp:txXfrm>
    </dsp:sp>
    <dsp:sp modelId="{EA3C7446-024E-4EEF-BED4-FFB1F2246CF3}">
      <dsp:nvSpPr>
        <dsp:cNvPr id="0" name=""/>
        <dsp:cNvSpPr/>
      </dsp:nvSpPr>
      <dsp:spPr>
        <a:xfrm>
          <a:off x="6877258" y="2031761"/>
          <a:ext cx="0" cy="295528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60305-8FBB-44FD-9B53-CDBFE9F7FDD0}">
      <dsp:nvSpPr>
        <dsp:cNvPr id="0" name=""/>
        <dsp:cNvSpPr/>
      </dsp:nvSpPr>
      <dsp:spPr>
        <a:xfrm>
          <a:off x="6840317" y="2327290"/>
          <a:ext cx="73882" cy="738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E50C8-30CD-4A49-B6D7-34D9AB2A3043}">
      <dsp:nvSpPr>
        <dsp:cNvPr id="0" name=""/>
        <dsp:cNvSpPr/>
      </dsp:nvSpPr>
      <dsp:spPr>
        <a:xfrm rot="5400000">
          <a:off x="8440107" y="950410"/>
          <a:ext cx="460884" cy="1793290"/>
        </a:xfrm>
        <a:prstGeom prst="round2Same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rtlCol="0" anchor="ctr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noProof="0" dirty="0"/>
            <a:t>fine XX sec.</a:t>
          </a:r>
        </a:p>
      </dsp:txBody>
      <dsp:txXfrm rot="-5400000">
        <a:off x="7773905" y="1639112"/>
        <a:ext cx="1770791" cy="415886"/>
      </dsp:txXfrm>
    </dsp:sp>
    <dsp:sp modelId="{9679B796-2B40-4D87-8578-52BF0C29AEB4}">
      <dsp:nvSpPr>
        <dsp:cNvPr id="0" name=""/>
        <dsp:cNvSpPr/>
      </dsp:nvSpPr>
      <dsp:spPr>
        <a:xfrm>
          <a:off x="7176140" y="0"/>
          <a:ext cx="2988817" cy="1292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137160" numCol="1" spcCol="1270" rtlCol="0" anchor="b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u="none" kern="1200" noProof="0" dirty="0"/>
            <a:t>nuove versioni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u="none" kern="1200" noProof="0" dirty="0"/>
            <a:t>nuovi principi di traduzione</a:t>
          </a:r>
          <a:endParaRPr lang="it-IT" sz="1800" kern="1200" noProof="0" dirty="0"/>
        </a:p>
      </dsp:txBody>
      <dsp:txXfrm>
        <a:off x="7176140" y="0"/>
        <a:ext cx="2988817" cy="1292939"/>
      </dsp:txXfrm>
    </dsp:sp>
    <dsp:sp modelId="{894318B2-70C4-403D-BE3D-359CAB62002A}">
      <dsp:nvSpPr>
        <dsp:cNvPr id="0" name=""/>
        <dsp:cNvSpPr/>
      </dsp:nvSpPr>
      <dsp:spPr>
        <a:xfrm>
          <a:off x="8670549" y="1366821"/>
          <a:ext cx="0" cy="295528"/>
        </a:xfrm>
        <a:prstGeom prst="line">
          <a:avLst/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518668-97A8-402E-BC0D-09AE8E2ABBE2}">
      <dsp:nvSpPr>
        <dsp:cNvPr id="0" name=""/>
        <dsp:cNvSpPr/>
      </dsp:nvSpPr>
      <dsp:spPr>
        <a:xfrm>
          <a:off x="8633608" y="1292939"/>
          <a:ext cx="73882" cy="738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oundedRectangleTimeline#1">
  <dgm:title val="Sequenza temporale con rettangoli arrotondati"/>
  <dgm:desc val="Utilizzabile per mostrare un elenco di eventi in ordine cronologico. Una casella invisibile contiene la descrizione, mentre la data compare all'intero di rettangoli, tranne che per il primo e l'ultimo nodo in cui gli angoli del rettangolo sono arrotondati. Può visualizzare grandi quantità di testo e un formato data descrittivo lungo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animLvl val="lvl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18"/>
      <dgm:constr type="primFontSz" for="des" forName="Childtext" val="18"/>
      <dgm:constr type="primFontSz" for="des" forName="Childtext" refType="primFontSz" refFor="des" refForName="parent" op="lte"/>
      <dgm:constr type="w" for="ch" forName="composite" refType="w"/>
      <dgm:constr type="h" for="ch" forName="composite" refType="h"/>
      <dgm:constr type="w" for="ch" forName="spaceBetweenRectangles" refType="w" refFor="ch" refForName="composite" fact="-0.4"/>
      <dgm:constr type="w" for="ch" ptType="sibTrans" op="equ"/>
      <dgm:constr type="primFontSz" for="des" forName="parent" op="equ"/>
      <dgm:constr type="primFontSz" for="des" forName="Childtext" op="equ"/>
      <dgm:constr type="primFontSz" for="des" forName="parent1" val="18"/>
      <dgm:constr type="primFontSz" for="des" forName="Childtext1" val="18"/>
      <dgm:constr type="primFontSz" for="des" forName="Childtext1" refType="primFontSz" refFor="des" refForName="parent1" op="lte"/>
      <dgm:constr type="w" for="ch" forName="composite1" refType="w"/>
      <dgm:constr type="h" for="ch" forName="composite1" refType="h"/>
      <dgm:constr type="w" for="ch" forName="spaceBetweenRectangles1" refType="w" refFor="ch" refForName="composite1" fact="-0.4"/>
      <dgm:constr type="primFontSz" for="des" forName="parent1" op="equ"/>
      <dgm:constr type="primFontSz" for="des" forName="Childtext1" op="equ"/>
    </dgm:constrLst>
    <dgm:choose name="layoutByNodeCnt">
      <dgm:if name="twoOrLessNodes" axis="ch" ptType="node" func="cnt" op="lte" val="2">
        <dgm:forEach name="nodesForEach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choose name="casesForFirstAndLastNode1">
              <dgm:if name="startNode1" axis="self" ptType="node" func="pos" op="equ" val="1">
                <dgm:choose name="removeLineWhenOnlyOneNode1">
                  <dgm:if name="ifOnlyOneNode1" axis="followSib" ptType="node" func="cnt" op="equ" val="0">
                    <dgm:constrLst>
                      <dgm:constr type="w" for="ch" forName="parent" refType="w" fact="0.95"/>
                      <dgm:constr type="l" for="ch" forName="parent" refType="w" fact="0.025"/>
                      <dgm:constr type="t" for="ch" forName="parent" refType="h" fact="0.45"/>
                      <dgm:constr type="h" for="ch" forName="parent" refType="h" fact="0.1"/>
                      <dgm:constr type="l" for="ch" forName="Childtext" refType="w" fact="0.025"/>
                      <dgm:constr type="w" for="ch" forName="Childtext" refType="w" fact="0.95"/>
                      <dgm:constr type="h" for="ch" forName="Childtext" refType="h" fact="0.35"/>
                      <dgm:constr type="w" for="ch" forName="ConnectLine"/>
                      <dgm:constr type="h" for="ch" forName="ConnectLine" refType="h" fact="0.08"/>
                      <dgm:constr type="t" for="ch" forName="ConnectLine" refType="h" fact="0.37"/>
                      <dgm:constr type="ctrX" for="ch" forName="ConnectLine" refType="w" fact="0.5"/>
                      <dgm:constr type="w" for="ch" forName="ConnectLineEnd" refType="h" fact="0.02"/>
                      <dgm:constr type="h" for="ch" forName="ConnectLineEnd" refType="h" fact="0.02"/>
                      <dgm:constr type="t" for="ch" forName="ConnectLineEnd" refType="h" fact="0.35"/>
                      <dgm:constr type="ctrX" for="ch" forName="ConnectLineEnd" refType="w" fact="0.5"/>
                      <dgm:constr type="w" for="ch" forName="EmptyPane" refType="w"/>
                      <dgm:constr type="t" for="ch" forName="EmptyPane" refType="h" fact="0.55"/>
                      <dgm:constr type="h" for="ch" forName="EmptyPane" refType="h" fact="0.45"/>
                    </dgm:constrLst>
                  </dgm:if>
                  <dgm:else name="ifMoreThanOneNode1">
                    <dgm:constrLst>
                      <dgm:constr type="w" for="ch" forName="parent" refType="w" fact="0.6"/>
                      <dgm:constr type="l" for="ch" forName="parent" refType="w" fact="0.2"/>
                      <dgm:constr type="t" for="ch" forName="parent" refType="h" fact="0.45"/>
                      <dgm:constr type="h" for="ch" forName="parent" refType="h" fact="0.1"/>
                      <dgm:constr type="l" for="ch" forName="Childtext" refType="w" fact="0.2"/>
                      <dgm:constr type="w" for="ch" forName="Childtext" refType="w" fact="0.6"/>
                      <dgm:constr type="h" for="ch" forName="Childtext" refType="h" fact="0.35"/>
                      <dgm:constr type="w" for="ch" forName="ConnectLine"/>
                      <dgm:constr type="h" for="ch" forName="ConnectLine" refType="h" fact="0.08"/>
                      <dgm:constr type="t" for="ch" forName="ConnectLine" refType="h" fact="0.37"/>
                      <dgm:constr type="ctrX" for="ch" forName="ConnectLine" refType="w" fact="0.5"/>
                      <dgm:constr type="w" for="ch" forName="ConnectLineEnd" refType="h" fact="0.02"/>
                      <dgm:constr type="h" for="ch" forName="ConnectLineEnd" refType="h" fact="0.02"/>
                      <dgm:constr type="t" for="ch" forName="ConnectLineEnd" refType="h" fact="0.35"/>
                      <dgm:constr type="ctrX" for="ch" forName="ConnectLineEnd" refType="w" fact="0.5"/>
                      <dgm:constr type="w" for="ch" forName="EmptyPane" refType="w"/>
                      <dgm:constr type="t" for="ch" forName="EmptyPane" refType="h" fact="0.55"/>
                      <dgm:constr type="h" for="ch" forName="EmptyPane" refType="h" fact="0.45"/>
                    </dgm:constrLst>
                  </dgm:else>
                </dgm:choose>
              </dgm:if>
              <dgm:else name="notStartNode1">
                <dgm:constrLst>
                  <dgm:constr type="w" for="ch" forName="parent" refType="w" fact="0.6"/>
                  <dgm:constr type="l" for="ch" forName="parent" refType="w" fact="0.2"/>
                  <dgm:constr type="t" for="ch" forName="parent" refType="h" fact="0.45"/>
                  <dgm:constr type="h" for="ch" forName="parent" refType="h" fact="0.1"/>
                  <dgm:constr type="l" for="ch" forName="Childtext" refType="w" fact="0.2"/>
                  <dgm:constr type="w" for="ch" forName="Childtext" refType="w" fact="0.6"/>
                  <dgm:constr type="h" for="ch" forName="Childtext" refType="h" fact="0.35"/>
                  <dgm:constr type="t" for="ch" forName="Childtext" refType="h" fact="0.65"/>
                  <dgm:constr type="w" for="ch" forName="ConnectLine"/>
                  <dgm:constr type="h" for="ch" forName="ConnectLine" refType="h" fact="0.08"/>
                  <dgm:constr type="t" for="ch" forName="ConnectLine" refType="h" fact="0.55"/>
                  <dgm:constr type="ctrX" for="ch" forName="ConnectLine" refType="w" fact="0.5"/>
                  <dgm:constr type="w" for="ch" forName="ConnectLineEnd" refType="h" fact="0.02"/>
                  <dgm:constr type="h" for="ch" forName="ConnectLineEnd" refType="h" fact="0.02"/>
                  <dgm:constr type="b" for="ch" forName="ConnectLineEnd" refType="h" fact="0.65"/>
                  <dgm:constr type="ctrX" for="ch" forName="ConnectLineEnd" refType="w" fact="0.5"/>
                  <dgm:constr type="w" for="ch" forName="EmptyPane" refType="w"/>
                  <dgm:constr type="h" for="ch" forName="EmptyPane" refType="h" fact="0.45"/>
                </dgm:constrLst>
              </dgm:else>
            </dgm:choose>
            <dgm:layoutNode name="parent" styleLbl="alignNode1">
              <dgm:varLst>
                <dgm:chMax val="1"/>
                <dgm:chPref val="1"/>
                <dgm:bulletEnabled val="1"/>
              </dgm:varLst>
              <dgm:alg type="tx">
                <dgm:param type="txAnchorHorz" val="ctr"/>
                <dgm:param type="txAnchorVert" val="mid"/>
                <dgm:param type="parTxLTRAlign" val="ctr"/>
                <dgm:param type="parTxRTLAlign" val="ctr"/>
              </dgm:alg>
              <dgm:choose name="casesForFirstAndLastNode">
                <dgm:if name="startNode" axis="self" ptType="node" func="pos" op="equ" val="1">
                  <dgm:choose name="removeLineWhenOnlyOneNode">
                    <dgm:if name="ifOnlyOneNode" axis="followSib" ptType="node" func="cnt" op="equ" val="0">
                      <dgm:shape xmlns:r="http://schemas.openxmlformats.org/officeDocument/2006/relationships" type="roundRect" r:blip="">
                        <dgm:adjLst/>
                      </dgm:shape>
                    </dgm:if>
                    <dgm:else name="ifMoreThanOneNode">
                      <dgm:choose name="Name18">
                        <dgm:if name="Name19" func="var" arg="dir" op="equ" val="norm">
                          <dgm:shape xmlns:r="http://schemas.openxmlformats.org/officeDocument/2006/relationships" rot="-90" type="round2SameRect" r:blip="">
                            <dgm:adjLst/>
                          </dgm:shape>
                        </dgm:if>
                        <dgm:else name="Name20">
                          <dgm:shape xmlns:r="http://schemas.openxmlformats.org/officeDocument/2006/relationships" rot="90" type="round2SameRect" r:blip="">
                            <dgm:adjLst/>
                          </dgm:shape>
                        </dgm:else>
                      </dgm:choose>
                    </dgm:else>
                  </dgm:choose>
                </dgm:if>
                <dgm:else name="notStartNode">
                  <dgm:choose name="Name22">
                    <dgm:if name="Name23" axis="self" ptType="node" func="revPos" op="equ" val="1">
                      <dgm:choose name="Name24">
                        <dgm:if name="Name25" func="var" arg="dir" op="equ" val="norm">
                          <dgm:shape xmlns:r="http://schemas.openxmlformats.org/officeDocument/2006/relationships" rot="90" type="round2SameRect" r:blip="">
                            <dgm:adjLst/>
                          </dgm:shape>
                        </dgm:if>
                        <dgm:else name="Name26">
                          <dgm:shape xmlns:r="http://schemas.openxmlformats.org/officeDocument/2006/relationships" rot="-90" type="round2SameRect" r:blip="">
                            <dgm:adjLst/>
                          </dgm:shape>
                        </dgm:else>
                      </dgm:choose>
                    </dgm:if>
                    <dgm:else name="Name27">
                      <dgm:shape xmlns:r="http://schemas.openxmlformats.org/officeDocument/2006/relationships" type="rect" r:blip="">
                        <dgm:adjLst/>
                      </dgm:shape>
                    </dgm:else>
                  </dgm:choose>
                </dgm:else>
              </dgm:choose>
              <dgm:presOf axis="self" ptType="node"/>
              <dgm:constrLst>
                <dgm:constr type="lMarg" refType="primFontSz" fact="0.6"/>
                <dgm:constr type="rMarg" refType="primFontSz" fact="0.6"/>
                <dgm:constr type="tMarg" refType="primFontSz" fact="0.6"/>
                <dgm:constr type="bMarg" refType="primFontSz" fact="0.6"/>
              </dgm:constrLst>
              <dgm:ruleLst>
                <dgm:rule type="primFontSz" val="11" fact="NaN" max="NaN"/>
              </dgm:ruleLst>
            </dgm:layoutNode>
            <dgm:layoutNode name="Childtext" styleLbl="revTx">
              <dgm:varLst>
                <dgm:bulletEnabled val="1"/>
              </dgm:varLst>
              <dgm:choose name="casesForTxtDirLogic">
                <dgm:if name="Name77" axis="self" ptType="node" func="posOdd" op="equ" val="1">
                  <dgm:alg type="tx">
                    <dgm:param type="txAnchorVert" val="b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/>
                    <dgm:constr type="bMarg" refType="primFontSz" fact="0.6"/>
                  </dgm:constrLst>
                </dgm:if>
                <dgm:else name="Name88">
                  <dgm:alg type="tx">
                    <dgm:param type="txAnchorVert" val="t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 refType="primFontSz" fact="0.6"/>
                    <dgm:constr type="bMarg"/>
                  </dgm:constrLst>
                </dgm:else>
              </dgm:choose>
              <dgm:shape xmlns:r="http://schemas.openxmlformats.org/officeDocument/2006/relationships" type="rect" r:blip="">
                <dgm:adjLst/>
              </dgm:shape>
              <dgm:presOf axis="ch" ptType="node"/>
              <dgm:ruleLst>
                <dgm:rule type="primFontSz" val="11" fact="NaN" max="NaN"/>
              </dgm:ruleLst>
            </dgm:layoutNode>
            <dgm:layoutNode name="ConnectLine" styleLbl="sibTrans1D1">
              <dgm:alg type="sp"/>
              <dgm:shape xmlns:r="http://schemas.openxmlformats.org/officeDocument/2006/relationships" type="line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>
                        <a:prstDash val="dash"/>
                      </a:ln>
                    </dgm1612:spPr>
                  </a:ext>
                </dgm:extLst>
              </dgm:shape>
              <dgm:presOf/>
              <dgm:constrLst/>
            </dgm:layoutNode>
            <dgm:layoutNode name="ConnectLineEnd" styleLbl="l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/>
            </dgm:layoutNode>
            <dgm:layoutNode name="EmptyPa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forEach name="Name28" axis="followSib" ptType="sibTrans" cnt="1">
            <dgm:layoutNode name="spaceBetweenRectangle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moreThanTwoNodes">
        <dgm:forEach name="nodesForEach1" axis="ch" ptType="node">
          <dgm:layoutNode name="composite1">
            <dgm:alg type="composite"/>
            <dgm:shape xmlns:r="http://schemas.openxmlformats.org/officeDocument/2006/relationships" r:blip="">
              <dgm:adjLst/>
            </dgm:shape>
            <dgm:choose name="casesForSnakingLogic21">
              <dgm:if name="oddNode21" axis="self" ptType="node" func="posOdd" op="equ" val="1">
                <dgm:constrLst>
                  <dgm:constr type="w" for="ch" forName="parent1" refType="w" fact="0.6"/>
                  <dgm:constr type="l" for="ch" forName="parent1" refType="w" fact="0.2"/>
                  <dgm:constr type="t" for="ch" forName="parent1" refType="h" fact="0.45"/>
                  <dgm:constr type="h" for="ch" forName="parent1" refType="h" fact="0.1"/>
                  <dgm:constr type="w" for="ch" forName="Childtext1" refType="w"/>
                  <dgm:constr type="h" for="ch" forName="Childtext1" refType="h" fact="0.35"/>
                  <dgm:constr type="w" for="ch" forName="ConnectLine1"/>
                  <dgm:constr type="h" for="ch" forName="ConnectLine1" refType="h" fact="0.08"/>
                  <dgm:constr type="t" for="ch" forName="ConnectLine1" refType="h" fact="0.37"/>
                  <dgm:constr type="ctrX" for="ch" forName="ConnectLine1" refType="w" fact="0.5"/>
                  <dgm:constr type="w" for="ch" forName="ConnectLineEnd1" refType="h" fact="0.02"/>
                  <dgm:constr type="h" for="ch" forName="ConnectLineEnd1" refType="h" fact="0.02"/>
                  <dgm:constr type="t" for="ch" forName="ConnectLineEnd1" refType="h" fact="0.35"/>
                  <dgm:constr type="ctrX" for="ch" forName="ConnectLineEnd1" refType="w" fact="0.5"/>
                  <dgm:constr type="w" for="ch" forName="EmptyPane1" refType="w"/>
                  <dgm:constr type="t" for="ch" forName="EmptyPane1" refType="h" fact="0.55"/>
                  <dgm:constr type="h" for="ch" forName="EmptyPane1" refType="h" fact="0.45"/>
                </dgm:constrLst>
              </dgm:if>
              <dgm:else name="evenNode2">
                <dgm:constrLst>
                  <dgm:constr type="w" for="ch" forName="parent1" refType="w" fact="0.6"/>
                  <dgm:constr type="l" for="ch" forName="parent1" refType="w" fact="0.2"/>
                  <dgm:constr type="t" for="ch" forName="parent1" refType="h" fact="0.45"/>
                  <dgm:constr type="h" for="ch" forName="parent1" refType="h" fact="0.1"/>
                  <dgm:constr type="w" for="ch" forName="Childtext1" refType="w"/>
                  <dgm:constr type="h" for="ch" forName="Childtext1" refType="h" fact="0.35"/>
                  <dgm:constr type="t" for="ch" forName="Childtext1" refType="h" fact="0.65"/>
                  <dgm:constr type="w" for="ch" forName="ConnectLine1"/>
                  <dgm:constr type="h" for="ch" forName="ConnectLine1" refType="h" fact="0.08"/>
                  <dgm:constr type="t" for="ch" forName="ConnectLine1" refType="h" fact="0.55"/>
                  <dgm:constr type="ctrX" for="ch" forName="ConnectLine1" refType="w" fact="0.5"/>
                  <dgm:constr type="w" for="ch" forName="ConnectLineEnd1" refType="h" fact="0.02"/>
                  <dgm:constr type="h" for="ch" forName="ConnectLineEnd1" refType="h" fact="0.02"/>
                  <dgm:constr type="b" for="ch" forName="ConnectLineEnd1" refType="h" fact="0.65"/>
                  <dgm:constr type="ctrX" for="ch" forName="ConnectLineEnd1" refType="w" fact="0.5"/>
                  <dgm:constr type="w" for="ch" forName="EmptyPane1" refType="w"/>
                  <dgm:constr type="h" for="ch" forName="EmptyPane1" refType="h" fact="0.45"/>
                </dgm:constrLst>
              </dgm:else>
            </dgm:choose>
            <dgm:layoutNode name="parent1" styleLbl="alignNode1">
              <dgm:varLst>
                <dgm:chMax val="1"/>
                <dgm:chPref val="1"/>
                <dgm:bulletEnabled val="1"/>
              </dgm:varLst>
              <dgm:alg type="tx">
                <dgm:param type="txAnchorHorz" val="ctr"/>
                <dgm:param type="txAnchorVert" val="mid"/>
                <dgm:param type="parTxLTRAlign" val="ctr"/>
                <dgm:param type="parTxRTLAlign" val="ctr"/>
              </dgm:alg>
              <dgm:choose name="casesForFirstAndLastNode12">
                <dgm:if name="startNode12" axis="self" ptType="node" func="pos" op="equ" val="1">
                  <dgm:choose name="removeLineWhenOnlyOneNode12">
                    <dgm:if name="ifOnlyOneNode12" axis="followSib" ptType="node" func="cnt" op="equ" val="0">
                      <dgm:shape xmlns:r="http://schemas.openxmlformats.org/officeDocument/2006/relationships" type="roundRect" r:blip="">
                        <dgm:adjLst/>
                      </dgm:shape>
                    </dgm:if>
                    <dgm:else name="ifMoreThanOneNode12">
                      <dgm:choose name="Name181">
                        <dgm:if name="Name191" func="var" arg="dir" op="equ" val="norm">
                          <dgm:shape xmlns:r="http://schemas.openxmlformats.org/officeDocument/2006/relationships" rot="-90" type="round2SameRect" r:blip="">
                            <dgm:adjLst/>
                          </dgm:shape>
                        </dgm:if>
                        <dgm:else name="Name201">
                          <dgm:shape xmlns:r="http://schemas.openxmlformats.org/officeDocument/2006/relationships" rot="90" type="round2SameRect" r:blip="">
                            <dgm:adjLst/>
                          </dgm:shape>
                        </dgm:else>
                      </dgm:choose>
                    </dgm:else>
                  </dgm:choose>
                </dgm:if>
                <dgm:else name="notStartNode12">
                  <dgm:choose name="Name221">
                    <dgm:if name="Name231" axis="self" ptType="node" func="revPos" op="equ" val="1">
                      <dgm:choose name="Name241">
                        <dgm:if name="Name251" func="var" arg="dir" op="equ" val="norm">
                          <dgm:shape xmlns:r="http://schemas.openxmlformats.org/officeDocument/2006/relationships" rot="90" type="round2SameRect" r:blip="">
                            <dgm:adjLst/>
                          </dgm:shape>
                        </dgm:if>
                        <dgm:else name="Name261">
                          <dgm:shape xmlns:r="http://schemas.openxmlformats.org/officeDocument/2006/relationships" rot="-90" type="round2SameRect" r:blip="">
                            <dgm:adjLst/>
                          </dgm:shape>
                        </dgm:else>
                      </dgm:choose>
                    </dgm:if>
                    <dgm:else name="Name271">
                      <dgm:shape xmlns:r="http://schemas.openxmlformats.org/officeDocument/2006/relationships" type="rect" r:blip="">
                        <dgm:adjLst/>
                      </dgm:shape>
                    </dgm:else>
                  </dgm:choose>
                </dgm:else>
              </dgm:choose>
              <dgm:presOf axis="self" ptType="node"/>
              <dgm:constrLst>
                <dgm:constr type="lMarg" refType="primFontSz" fact="0.6"/>
                <dgm:constr type="rMarg" refType="primFontSz" fact="0.6"/>
                <dgm:constr type="tMarg" refType="primFontSz" fact="0.6"/>
                <dgm:constr type="bMarg" refType="primFontSz" fact="0.6"/>
              </dgm:constrLst>
              <dgm:ruleLst>
                <dgm:rule type="primFontSz" val="11" fact="NaN" max="NaN"/>
              </dgm:ruleLst>
            </dgm:layoutNode>
            <dgm:layoutNode name="Childtext1" styleLbl="revTx">
              <dgm:varLst>
                <dgm:bulletEnabled val="1"/>
              </dgm:varLst>
              <dgm:choose name="casesForTxtDirLogic1">
                <dgm:if name="Name771" axis="self" ptType="node" func="posOdd" op="equ" val="1">
                  <dgm:alg type="tx">
                    <dgm:param type="txAnchorVert" val="b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/>
                    <dgm:constr type="bMarg" refType="primFontSz" fact="0.6"/>
                  </dgm:constrLst>
                </dgm:if>
                <dgm:else name="Name881">
                  <dgm:alg type="tx">
                    <dgm:param type="txAnchorVert" val="t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 refType="primFontSz" fact="0.6"/>
                    <dgm:constr type="bMarg"/>
                  </dgm:constrLst>
                </dgm:else>
              </dgm:choose>
              <dgm:shape xmlns:r="http://schemas.openxmlformats.org/officeDocument/2006/relationships" type="rect" r:blip="">
                <dgm:adjLst/>
              </dgm:shape>
              <dgm:presOf axis="ch" ptType="node"/>
              <dgm:ruleLst>
                <dgm:rule type="primFontSz" val="11" fact="NaN" max="NaN"/>
              </dgm:ruleLst>
            </dgm:layoutNode>
            <dgm:layoutNode name="ConnectLine1" styleLbl="sibTrans1D1">
              <dgm:alg type="sp"/>
              <dgm:shape xmlns:r="http://schemas.openxmlformats.org/officeDocument/2006/relationships" type="line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>
                        <a:prstDash val="dash"/>
                      </a:ln>
                    </dgm1612:spPr>
                  </a:ext>
                </dgm:extLst>
              </dgm:shape>
              <dgm:presOf/>
              <dgm:constrLst/>
            </dgm:layoutNode>
            <dgm:layoutNode name="ConnectLineEnd1" styleLbl="l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/>
            </dgm:layoutNode>
            <dgm:layoutNode name="EmptyPane1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forEach name="Name281" axis="followSib" ptType="sibTrans" cnt="1">
            <dgm:layoutNode name="spaceBetweenRectangles1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EB018AA-DEA7-448F-AE2F-C3D13A0F02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FB87A71-96EB-4108-95A3-855A4C360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-11289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2D876C5-EDC7-4154-B087-F0681EA6851D}" type="datetime1">
              <a:rPr lang="it-IT" smtClean="0"/>
              <a:t>19/05/21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45591A-E83D-4F8A-B064-12B29D315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AF2308-535F-471C-9423-3467454C92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61E857-36B8-43F1-9D87-FE508167BC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231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FDF5C31-68D6-4577-85DE-5E357BE2588B}" type="datetime1">
              <a:rPr lang="it-IT" noProof="0" smtClean="0"/>
              <a:t>19/05/21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CFAAAB6-A2C6-4A85-A3A1-98EFBA61C967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076752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EAA36B1-75F6-458C-B388-8BC01E9857C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2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Il 20 </a:t>
            </a:r>
            <a:r>
              <a:rPr lang="en-GB" dirty="0" err="1"/>
              <a:t>dicembre</a:t>
            </a:r>
            <a:r>
              <a:rPr lang="en-GB" dirty="0"/>
              <a:t> 1409, il papa </a:t>
            </a:r>
            <a:r>
              <a:rPr lang="en-GB" dirty="0" err="1"/>
              <a:t>dell'obbedienza</a:t>
            </a:r>
            <a:r>
              <a:rPr lang="en-GB" dirty="0"/>
              <a:t> </a:t>
            </a:r>
            <a:r>
              <a:rPr lang="en-GB" dirty="0" err="1"/>
              <a:t>pisana</a:t>
            </a:r>
            <a:r>
              <a:rPr lang="en-GB" dirty="0"/>
              <a:t> Alessandro V </a:t>
            </a:r>
            <a:r>
              <a:rPr lang="en-GB" dirty="0" err="1"/>
              <a:t>condannò</a:t>
            </a:r>
            <a:r>
              <a:rPr lang="en-GB" dirty="0"/>
              <a:t> come </a:t>
            </a:r>
            <a:r>
              <a:rPr lang="en-GB" dirty="0" err="1"/>
              <a:t>eretiche</a:t>
            </a:r>
            <a:r>
              <a:rPr lang="en-GB" dirty="0"/>
              <a:t> le sue </a:t>
            </a:r>
            <a:r>
              <a:rPr lang="en-GB" dirty="0" err="1"/>
              <a:t>dottrine</a:t>
            </a:r>
            <a:r>
              <a:rPr lang="en-GB" dirty="0"/>
              <a:t>, </a:t>
            </a:r>
            <a:r>
              <a:rPr lang="en-GB" dirty="0" err="1"/>
              <a:t>mentre</a:t>
            </a:r>
            <a:r>
              <a:rPr lang="en-GB" dirty="0"/>
              <a:t> il </a:t>
            </a:r>
            <a:r>
              <a:rPr lang="en-GB" dirty="0" err="1"/>
              <a:t>suo</a:t>
            </a:r>
            <a:r>
              <a:rPr lang="en-GB" dirty="0"/>
              <a:t> </a:t>
            </a:r>
            <a:r>
              <a:rPr lang="en-GB" dirty="0" err="1"/>
              <a:t>successore</a:t>
            </a:r>
            <a:r>
              <a:rPr lang="en-GB" dirty="0"/>
              <a:t>, Giovanni XXIII, ne </a:t>
            </a:r>
            <a:r>
              <a:rPr lang="en-GB" dirty="0" err="1"/>
              <a:t>fece</a:t>
            </a:r>
            <a:r>
              <a:rPr lang="en-GB" dirty="0"/>
              <a:t> </a:t>
            </a:r>
            <a:r>
              <a:rPr lang="en-GB" dirty="0" err="1"/>
              <a:t>bruciare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scritti</a:t>
            </a:r>
            <a:r>
              <a:rPr lang="en-GB" dirty="0"/>
              <a:t> </a:t>
            </a:r>
            <a:r>
              <a:rPr lang="en-GB" dirty="0" err="1"/>
              <a:t>sulla</a:t>
            </a:r>
            <a:r>
              <a:rPr lang="en-GB" dirty="0"/>
              <a:t> </a:t>
            </a:r>
            <a:r>
              <a:rPr lang="en-GB" dirty="0" err="1"/>
              <a:t>scalinata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basilica di S. Pietro il 10 </a:t>
            </a:r>
            <a:r>
              <a:rPr lang="en-GB" dirty="0" err="1"/>
              <a:t>febbraio</a:t>
            </a:r>
            <a:r>
              <a:rPr lang="en-GB" dirty="0"/>
              <a:t> 1413, </a:t>
            </a:r>
            <a:r>
              <a:rPr lang="en-GB" dirty="0" err="1"/>
              <a:t>giorno</a:t>
            </a:r>
            <a:r>
              <a:rPr lang="en-GB" dirty="0"/>
              <a:t> </a:t>
            </a:r>
            <a:r>
              <a:rPr lang="en-GB" dirty="0" err="1"/>
              <a:t>d'apertura</a:t>
            </a:r>
            <a:r>
              <a:rPr lang="en-GB" dirty="0"/>
              <a:t> di un </a:t>
            </a:r>
            <a:r>
              <a:rPr lang="en-GB" dirty="0" err="1"/>
              <a:t>concilio</a:t>
            </a:r>
            <a:r>
              <a:rPr lang="en-GB" dirty="0"/>
              <a:t> da </a:t>
            </a:r>
            <a:r>
              <a:rPr lang="en-GB" dirty="0" err="1"/>
              <a:t>lui</a:t>
            </a:r>
            <a:r>
              <a:rPr lang="en-GB" dirty="0"/>
              <a:t> </a:t>
            </a:r>
            <a:r>
              <a:rPr lang="en-GB" dirty="0" err="1"/>
              <a:t>convocato</a:t>
            </a:r>
            <a:r>
              <a:rPr lang="en-GB" dirty="0"/>
              <a:t>. </a:t>
            </a:r>
            <a:r>
              <a:rPr lang="en-GB" dirty="0" err="1"/>
              <a:t>Infine</a:t>
            </a:r>
            <a:r>
              <a:rPr lang="en-GB" dirty="0"/>
              <a:t>, il </a:t>
            </a:r>
            <a:r>
              <a:rPr lang="en-GB" dirty="0" err="1"/>
              <a:t>Concilio</a:t>
            </a:r>
            <a:r>
              <a:rPr lang="en-GB" dirty="0"/>
              <a:t> di Costanza </a:t>
            </a:r>
            <a:r>
              <a:rPr lang="en-GB" dirty="0" err="1"/>
              <a:t>riconobbe</a:t>
            </a:r>
            <a:r>
              <a:rPr lang="en-GB" dirty="0"/>
              <a:t> John Wycliffe quale </a:t>
            </a:r>
            <a:r>
              <a:rPr lang="en-GB" dirty="0" err="1"/>
              <a:t>ispiratore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tesi</a:t>
            </a:r>
            <a:r>
              <a:rPr lang="en-GB" dirty="0"/>
              <a:t> </a:t>
            </a:r>
            <a:r>
              <a:rPr lang="en-GB" dirty="0" err="1"/>
              <a:t>eretiche</a:t>
            </a:r>
            <a:r>
              <a:rPr lang="en-GB" dirty="0"/>
              <a:t> </a:t>
            </a:r>
            <a:r>
              <a:rPr lang="en-GB" dirty="0" err="1"/>
              <a:t>sostenute</a:t>
            </a:r>
            <a:r>
              <a:rPr lang="en-GB" dirty="0"/>
              <a:t> da Jan Hus, </a:t>
            </a:r>
            <a:r>
              <a:rPr lang="en-GB" dirty="0" err="1"/>
              <a:t>condannato</a:t>
            </a:r>
            <a:r>
              <a:rPr lang="en-GB" dirty="0"/>
              <a:t> al </a:t>
            </a:r>
            <a:r>
              <a:rPr lang="en-GB" dirty="0" err="1"/>
              <a:t>rogo</a:t>
            </a:r>
            <a:r>
              <a:rPr lang="en-GB" dirty="0"/>
              <a:t> dal </a:t>
            </a:r>
            <a:r>
              <a:rPr lang="en-GB" dirty="0" err="1"/>
              <a:t>medesimo</a:t>
            </a:r>
            <a:r>
              <a:rPr lang="en-GB" dirty="0"/>
              <a:t> </a:t>
            </a:r>
            <a:r>
              <a:rPr lang="en-GB" dirty="0" err="1"/>
              <a:t>concilio</a:t>
            </a:r>
            <a:r>
              <a:rPr lang="en-GB" dirty="0"/>
              <a:t>: non </a:t>
            </a:r>
            <a:r>
              <a:rPr lang="en-GB" dirty="0" err="1"/>
              <a:t>potendo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colpito</a:t>
            </a:r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dirty="0" err="1"/>
              <a:t>stessa</a:t>
            </a:r>
            <a:r>
              <a:rPr lang="en-GB" dirty="0"/>
              <a:t> </a:t>
            </a:r>
            <a:r>
              <a:rPr lang="en-GB" dirty="0" err="1"/>
              <a:t>pena</a:t>
            </a:r>
            <a:r>
              <a:rPr lang="en-GB" dirty="0"/>
              <a:t> (</a:t>
            </a:r>
            <a:r>
              <a:rPr lang="en-GB" dirty="0" err="1"/>
              <a:t>essendo</a:t>
            </a:r>
            <a:r>
              <a:rPr lang="en-GB" dirty="0"/>
              <a:t> </a:t>
            </a:r>
            <a:r>
              <a:rPr lang="en-GB" dirty="0" err="1"/>
              <a:t>morto</a:t>
            </a:r>
            <a:r>
              <a:rPr lang="en-GB" dirty="0"/>
              <a:t> da quasi </a:t>
            </a:r>
            <a:r>
              <a:rPr lang="en-GB" dirty="0" err="1"/>
              <a:t>cinquant'anni</a:t>
            </a:r>
            <a:r>
              <a:rPr lang="en-GB" dirty="0"/>
              <a:t>), </a:t>
            </a:r>
            <a:r>
              <a:rPr lang="en-GB" dirty="0" err="1"/>
              <a:t>nel</a:t>
            </a:r>
            <a:r>
              <a:rPr lang="en-GB" dirty="0"/>
              <a:t> 1428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suoi</a:t>
            </a:r>
            <a:r>
              <a:rPr lang="en-GB" dirty="0"/>
              <a:t> </a:t>
            </a:r>
            <a:r>
              <a:rPr lang="en-GB" dirty="0" err="1"/>
              <a:t>resti</a:t>
            </a:r>
            <a:r>
              <a:rPr lang="en-GB" dirty="0"/>
              <a:t> </a:t>
            </a:r>
            <a:r>
              <a:rPr lang="en-GB" dirty="0" err="1"/>
              <a:t>vennero</a:t>
            </a:r>
            <a:r>
              <a:rPr lang="en-GB" dirty="0"/>
              <a:t> </a:t>
            </a:r>
            <a:r>
              <a:rPr lang="en-GB" dirty="0" err="1"/>
              <a:t>riesumati</a:t>
            </a:r>
            <a:r>
              <a:rPr lang="en-GB" dirty="0"/>
              <a:t>, </a:t>
            </a:r>
            <a:r>
              <a:rPr lang="en-GB" dirty="0" err="1"/>
              <a:t>bruciati</a:t>
            </a:r>
            <a:r>
              <a:rPr lang="en-GB" dirty="0"/>
              <a:t> e </a:t>
            </a:r>
            <a:r>
              <a:rPr lang="en-GB" dirty="0" err="1"/>
              <a:t>dispersi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</a:t>
            </a:r>
            <a:r>
              <a:rPr lang="en-GB" dirty="0" err="1"/>
              <a:t>fiume</a:t>
            </a:r>
            <a:r>
              <a:rPr lang="en-GB" dirty="0"/>
              <a:t> Swift, </a:t>
            </a:r>
            <a:r>
              <a:rPr lang="en-GB" dirty="0" err="1"/>
              <a:t>nei</a:t>
            </a:r>
            <a:r>
              <a:rPr lang="en-GB" dirty="0"/>
              <a:t> </a:t>
            </a:r>
            <a:r>
              <a:rPr lang="en-GB" dirty="0" err="1"/>
              <a:t>dintorni</a:t>
            </a:r>
            <a:r>
              <a:rPr lang="en-GB" dirty="0"/>
              <a:t> di Lutterworth.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9636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it-IT" noProof="0" smtClean="0"/>
              <a:t>13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40479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it-IT" noProof="0" smtClean="0"/>
              <a:t>14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0113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equivalenza dinamica/funzionale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it-IT" noProof="0" smtClean="0"/>
              <a:t>37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89363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una traduzione letterale offusca il messagio anziché trasmetterlo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it-IT" noProof="0" smtClean="0"/>
              <a:t>38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98546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DC0559-D619-4E56-BF6F-3712370C2150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58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ttangolo 6">
            <a:extLst>
              <a:ext uri="{FF2B5EF4-FFF2-40B4-BE49-F238E27FC236}">
                <a16:creationId xmlns:a16="http://schemas.microsoft.com/office/drawing/2014/main" id="{BC5C50C9-5CB7-4938-BEDF-DD2FC7529FA9}"/>
              </a:ext>
            </a:extLst>
          </p:cNvPr>
          <p:cNvSpPr/>
          <p:nvPr userDrawn="1"/>
        </p:nvSpPr>
        <p:spPr>
          <a:xfrm>
            <a:off x="1528762" y="1473243"/>
            <a:ext cx="9144000" cy="300744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68" y="1664208"/>
            <a:ext cx="8586216" cy="2176272"/>
          </a:xfrm>
        </p:spPr>
        <p:txBody>
          <a:bodyPr rtlCol="0" anchor="ctr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7168" y="4142232"/>
            <a:ext cx="7223760" cy="68580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6964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con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tangolo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484525" y="633619"/>
            <a:ext cx="492741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78408"/>
            <a:ext cx="4059936" cy="1106424"/>
          </a:xfr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1248" y="2359152"/>
            <a:ext cx="4059936" cy="3429000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1120" y="566928"/>
            <a:ext cx="2871216" cy="234086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10" name="Segnaposto immagine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43016" y="566928"/>
            <a:ext cx="2871216" cy="234086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540437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B3EDCB6-603C-4A22-80E6-232A6202452A}"/>
              </a:ext>
            </a:extLst>
          </p:cNvPr>
          <p:cNvSpPr/>
          <p:nvPr userDrawn="1"/>
        </p:nvSpPr>
        <p:spPr>
          <a:xfrm>
            <a:off x="877459" y="2121408"/>
            <a:ext cx="395865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egnaposto immagine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43016" y="3108960"/>
            <a:ext cx="5989320" cy="305409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19" name="Segnaposto piè di pagina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it-IT" noProof="0"/>
              <a:t>Le traduzioni inglesi della Bibbia e l’invenzione dell’inglese biblico</a:t>
            </a:r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913E545D-0F1B-9449-9B43-679101A18588}"/>
              </a:ext>
            </a:extLst>
          </p:cNvPr>
          <p:cNvSpPr txBox="1">
            <a:spLocks/>
          </p:cNvSpPr>
          <p:nvPr userDrawn="1"/>
        </p:nvSpPr>
        <p:spPr>
          <a:xfrm>
            <a:off x="10130" y="6492875"/>
            <a:ext cx="42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97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con 4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tangolo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7324344" y="630936"/>
            <a:ext cx="4517136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978408"/>
            <a:ext cx="3721608" cy="1106424"/>
          </a:xfr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7328" y="630936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10" name="Segnaposto immagine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6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7260336" y="117957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egnaposto immagine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480" y="3438144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19" name="Segnaposto piè di pagina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it-IT" noProof="0" dirty="0"/>
              <a:t>Le traduzioni inglesi della Bibbia e l’invenzione dell’inglese biblico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 userDrawn="1"/>
        </p:nvSpPr>
        <p:spPr>
          <a:xfrm>
            <a:off x="779221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egnaposto immagine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7328" y="3438144"/>
            <a:ext cx="3246120" cy="268833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72400" y="3099816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FC2F80E1-DA5D-4EBA-BDBC-FFD24776ED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72400" y="4215384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536A3E74-5D94-4FE5-A5F8-7DA032AD48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72400" y="5321808"/>
            <a:ext cx="3721100" cy="447675"/>
          </a:xfrm>
        </p:spPr>
        <p:txBody>
          <a:bodyPr rtlCol="0"/>
          <a:lstStyle>
            <a:lvl1pPr marL="0" indent="0">
              <a:buNone/>
              <a:defRPr sz="16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3" name="Segnaposto immagine 14">
            <a:extLst>
              <a:ext uri="{FF2B5EF4-FFF2-40B4-BE49-F238E27FC236}">
                <a16:creationId xmlns:a16="http://schemas.microsoft.com/office/drawing/2014/main" id="{A36D2011-9E99-44AA-8612-4EEBAAA5D03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72400" y="2532888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4" name="Segnaposto immagine 14">
            <a:extLst>
              <a:ext uri="{FF2B5EF4-FFF2-40B4-BE49-F238E27FC236}">
                <a16:creationId xmlns:a16="http://schemas.microsoft.com/office/drawing/2014/main" id="{80B0958E-0709-4604-ADAF-A6137275F31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2400" y="3630168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5" name="Segnaposto immagine 14">
            <a:extLst>
              <a:ext uri="{FF2B5EF4-FFF2-40B4-BE49-F238E27FC236}">
                <a16:creationId xmlns:a16="http://schemas.microsoft.com/office/drawing/2014/main" id="{F4A09204-1398-472F-B713-0AD4918877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772400" y="4754880"/>
            <a:ext cx="457200" cy="457200"/>
          </a:xfrm>
        </p:spPr>
        <p:txBody>
          <a:bodyPr rtlCol="0" anchor="ctr"/>
          <a:lstStyle>
            <a:lvl1pPr algn="ctr">
              <a:buNone/>
              <a:defRPr sz="900"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2ECDD268-EE8B-B142-961A-30FD4C9A60B6}"/>
              </a:ext>
            </a:extLst>
          </p:cNvPr>
          <p:cNvSpPr txBox="1">
            <a:spLocks/>
          </p:cNvSpPr>
          <p:nvPr userDrawn="1"/>
        </p:nvSpPr>
        <p:spPr>
          <a:xfrm>
            <a:off x="10130" y="6492875"/>
            <a:ext cx="42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343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ttangolo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 rtlCol="0">
            <a:normAutofit/>
          </a:bodyPr>
          <a:lstStyle>
            <a:lvl1pPr>
              <a:defRPr sz="54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/>
            <a:r>
              <a:rPr lang="it-IT" dirty="0"/>
              <a:t>Le traduzioni inglesi della Bibbia e l’invenzione dell’inglese biblico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0" y="6492875"/>
            <a:ext cx="420757" cy="365125"/>
          </a:xfrm>
        </p:spPr>
        <p:txBody>
          <a:bodyPr rtlCol="0"/>
          <a:lstStyle>
            <a:lvl1pPr algn="ctr">
              <a:defRPr sz="1400" b="1"/>
            </a:lvl1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099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/>
            <a:r>
              <a:rPr lang="it-IT" dirty="0"/>
              <a:t>Le traduzioni inglesi della Bibbia e l’invenzione dell’inglese biblico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ctr">
              <a:defRPr sz="1400" b="1"/>
            </a:lvl1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037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tangolo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rtlCol="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Le traduzioni inglesi della Bibbia e l’invenzione dell’inglese biblico</a:t>
            </a:r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ctr">
              <a:defRPr sz="1400" b="1"/>
            </a:lvl1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7224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tangolo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rtlCol="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Le traduzioni inglesi della Bibbia e l’invenzione dell’inglese biblico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ctr">
              <a:defRPr sz="1400" b="1"/>
            </a:lvl1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324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con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064" y="1078992"/>
            <a:ext cx="6272784" cy="153619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4064" y="3355848"/>
            <a:ext cx="6272784" cy="2825496"/>
          </a:xfrm>
        </p:spPr>
        <p:txBody>
          <a:bodyPr rtlCol="0"/>
          <a:lstStyle>
            <a:lvl1pPr>
              <a:buNone/>
              <a:defRPr sz="18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7699248" cy="365125"/>
          </a:xfrm>
        </p:spPr>
        <p:txBody>
          <a:bodyPr rtlCol="0"/>
          <a:lstStyle>
            <a:lvl1pPr rtl="0">
              <a:defRPr/>
            </a:lvl1pPr>
          </a:lstStyle>
          <a:p>
            <a:pPr algn="l"/>
            <a:r>
              <a:rPr lang="it-IT" dirty="0"/>
              <a:t>Le traduzioni inglesi della Bibbia e l’invenzione dell’inglese biblico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CC47E32-D289-4A1B-A3C7-A355CD5572E8}"/>
              </a:ext>
            </a:extLst>
          </p:cNvPr>
          <p:cNvSpPr/>
          <p:nvPr userDrawn="1"/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3504"/>
            <a:ext cx="4050792" cy="5577840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74A37A06-4C60-704F-97C1-0E46CCD4692A}"/>
              </a:ext>
            </a:extLst>
          </p:cNvPr>
          <p:cNvSpPr txBox="1">
            <a:spLocks/>
          </p:cNvSpPr>
          <p:nvPr userDrawn="1"/>
        </p:nvSpPr>
        <p:spPr>
          <a:xfrm>
            <a:off x="10130" y="6492875"/>
            <a:ext cx="42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58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con 2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648" y="3355848"/>
            <a:ext cx="6272784" cy="2825496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850392" y="36576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60" y="4352544"/>
            <a:ext cx="4507992" cy="2505456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10" name="Segnaposto immagine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0960" y="0"/>
            <a:ext cx="4507992" cy="412394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EFA3CC7-31ED-4E5A-87A6-AA1D8F4251FC}"/>
              </a:ext>
            </a:extLst>
          </p:cNvPr>
          <p:cNvSpPr/>
          <p:nvPr userDrawn="1"/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3010BF42-E3F7-754B-AED3-27AA00FA01E5}"/>
              </a:ext>
            </a:extLst>
          </p:cNvPr>
          <p:cNvSpPr txBox="1">
            <a:spLocks/>
          </p:cNvSpPr>
          <p:nvPr userDrawn="1"/>
        </p:nvSpPr>
        <p:spPr>
          <a:xfrm>
            <a:off x="10130" y="6492875"/>
            <a:ext cx="42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7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ttangolo 6">
            <a:extLst>
              <a:ext uri="{FF2B5EF4-FFF2-40B4-BE49-F238E27FC236}">
                <a16:creationId xmlns:a16="http://schemas.microsoft.com/office/drawing/2014/main" id="{B541A812-4D3F-4D65-BA64-BA64E37F2C1D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7013448" cy="2990088"/>
          </a:xfrm>
        </p:spPr>
        <p:txBody>
          <a:bodyPr rtlCol="0" anchor="ctr">
            <a:normAutofit/>
          </a:bodyPr>
          <a:lstStyle>
            <a:lvl1pPr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13648" y="1938528"/>
            <a:ext cx="2688336" cy="2990088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716BBE9-8A9C-450B-A235-677945C7ED44}"/>
              </a:ext>
            </a:extLst>
          </p:cNvPr>
          <p:cNvSpPr/>
          <p:nvPr userDrawn="1"/>
        </p:nvSpPr>
        <p:spPr>
          <a:xfrm>
            <a:off x="609084" y="2965074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855E7BF-3629-4C02-98DF-CFC1C93CE036}"/>
              </a:ext>
            </a:extLst>
          </p:cNvPr>
          <p:cNvSpPr/>
          <p:nvPr userDrawn="1"/>
        </p:nvSpPr>
        <p:spPr>
          <a:xfrm rot="5400000">
            <a:off x="7360539" y="3424428"/>
            <a:ext cx="21031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4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ttangolo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5568" y="6356350"/>
            <a:ext cx="7037832" cy="365125"/>
          </a:xfrm>
        </p:spPr>
        <p:txBody>
          <a:bodyPr rtlCol="0"/>
          <a:lstStyle/>
          <a:p>
            <a:pPr algn="l"/>
            <a:r>
              <a:rPr lang="it-IT" dirty="0"/>
              <a:t>Le traduzioni inglesi della Bibbia e l’invenzione dell’inglese biblico</a:t>
            </a:r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A2F60EEB-218C-C846-A859-E8AC0BF28CDA}"/>
              </a:ext>
            </a:extLst>
          </p:cNvPr>
          <p:cNvSpPr txBox="1">
            <a:spLocks/>
          </p:cNvSpPr>
          <p:nvPr userDrawn="1"/>
        </p:nvSpPr>
        <p:spPr>
          <a:xfrm>
            <a:off x="10130" y="6492875"/>
            <a:ext cx="42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86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rtlCol="0" anchor="ctr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 useBgFill="1">
        <p:nvSpPr>
          <p:cNvPr id="4" name="Rettangolo 3">
            <a:extLst>
              <a:ext uri="{FF2B5EF4-FFF2-40B4-BE49-F238E27FC236}">
                <a16:creationId xmlns:a16="http://schemas.microsoft.com/office/drawing/2014/main" id="{673635DF-99E4-4A0C-A272-D9FF87695DE7}"/>
              </a:ext>
            </a:extLst>
          </p:cNvPr>
          <p:cNvSpPr/>
          <p:nvPr userDrawn="1"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590C76F-6331-4485-AA5B-D61483481F68}"/>
              </a:ext>
            </a:extLst>
          </p:cNvPr>
          <p:cNvSpPr/>
          <p:nvPr userDrawn="1"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1248" y="5102352"/>
            <a:ext cx="10607040" cy="585216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20957ADB-410A-48BE-AA95-3A708314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Le traduzioni inglesi della Bibbia e l’invenzione dell’inglese biblico</a:t>
            </a: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94F9A26D-8323-F44D-8C7E-30870B8758A7}"/>
              </a:ext>
            </a:extLst>
          </p:cNvPr>
          <p:cNvSpPr txBox="1">
            <a:spLocks/>
          </p:cNvSpPr>
          <p:nvPr userDrawn="1"/>
        </p:nvSpPr>
        <p:spPr>
          <a:xfrm>
            <a:off x="10130" y="6492875"/>
            <a:ext cx="42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52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tangolo 8">
            <a:extLst>
              <a:ext uri="{FF2B5EF4-FFF2-40B4-BE49-F238E27FC236}">
                <a16:creationId xmlns:a16="http://schemas.microsoft.com/office/drawing/2014/main" id="{342F4163-FF9F-453F-99BB-82B8FDB0A1F9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239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10" name="Segnaposto immagine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607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16" name="Segnaposto immagine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4555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76763C05-47FB-4725-A20D-066889246220}"/>
              </a:ext>
            </a:extLst>
          </p:cNvPr>
          <p:cNvSpPr/>
          <p:nvPr userDrawn="1"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9EDC39EC-C00D-4DE8-8828-E0E5AD57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2" name="Segnaposto immagine 14">
            <a:extLst>
              <a:ext uri="{FF2B5EF4-FFF2-40B4-BE49-F238E27FC236}">
                <a16:creationId xmlns:a16="http://schemas.microsoft.com/office/drawing/2014/main" id="{AC393A50-B0FA-44B0-850A-6E748DECA20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99923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3" name="Segnaposto immagine 14">
            <a:extLst>
              <a:ext uri="{FF2B5EF4-FFF2-40B4-BE49-F238E27FC236}">
                <a16:creationId xmlns:a16="http://schemas.microsoft.com/office/drawing/2014/main" id="{C19D18E3-AE27-4902-A5E1-1E388C8CA88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68712" y="2798064"/>
            <a:ext cx="1463040" cy="1481328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D0281C10-EAAA-4F45-8CC9-87F9F9116C2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it-IT" noProof="0"/>
              <a:t>Le traduzioni inglesi della Bibbia e l’invenzione dell’inglese biblico</a:t>
            </a:r>
          </a:p>
        </p:txBody>
      </p:sp>
      <p:sp>
        <p:nvSpPr>
          <p:cNvPr id="37" name="Segnaposto testo 35">
            <a:extLst>
              <a:ext uri="{FF2B5EF4-FFF2-40B4-BE49-F238E27FC236}">
                <a16:creationId xmlns:a16="http://schemas.microsoft.com/office/drawing/2014/main" id="{28F74B10-F76D-4BBB-A284-01D5A0DF8B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1536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it-IT" noProof="0"/>
              <a:t>Nome</a:t>
            </a:r>
          </a:p>
          <a:p>
            <a:pPr lvl="1" rtl="0"/>
            <a:r>
              <a:rPr lang="it-IT" noProof="0"/>
              <a:t>Titolo</a:t>
            </a:r>
          </a:p>
        </p:txBody>
      </p:sp>
      <p:sp>
        <p:nvSpPr>
          <p:cNvPr id="38" name="Segnaposto testo 35">
            <a:extLst>
              <a:ext uri="{FF2B5EF4-FFF2-40B4-BE49-F238E27FC236}">
                <a16:creationId xmlns:a16="http://schemas.microsoft.com/office/drawing/2014/main" id="{BD245DC2-6D7B-4AEE-B8EE-0D0E473AFF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45552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it-IT" noProof="0"/>
              <a:t>Nome</a:t>
            </a:r>
          </a:p>
          <a:p>
            <a:pPr lvl="1" rtl="0"/>
            <a:r>
              <a:rPr lang="it-IT" noProof="0"/>
              <a:t>Titolo</a:t>
            </a:r>
          </a:p>
        </p:txBody>
      </p:sp>
      <p:sp>
        <p:nvSpPr>
          <p:cNvPr id="39" name="Segnaposto testo 35">
            <a:extLst>
              <a:ext uri="{FF2B5EF4-FFF2-40B4-BE49-F238E27FC236}">
                <a16:creationId xmlns:a16="http://schemas.microsoft.com/office/drawing/2014/main" id="{28069EAF-8C82-49CC-8A38-2ACAD26F7D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68712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it-IT" noProof="0"/>
              <a:t>Nome</a:t>
            </a:r>
          </a:p>
          <a:p>
            <a:pPr lvl="1" rtl="0"/>
            <a:r>
              <a:rPr lang="it-IT" noProof="0"/>
              <a:t>Titolo</a:t>
            </a:r>
          </a:p>
        </p:txBody>
      </p:sp>
      <p:sp>
        <p:nvSpPr>
          <p:cNvPr id="40" name="Segnaposto testo 35">
            <a:extLst>
              <a:ext uri="{FF2B5EF4-FFF2-40B4-BE49-F238E27FC236}">
                <a16:creationId xmlns:a16="http://schemas.microsoft.com/office/drawing/2014/main" id="{DAA3B1CD-59B3-4B73-B91A-88CED1D8FDD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4360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it-IT" noProof="0"/>
              <a:t>Nome</a:t>
            </a:r>
          </a:p>
          <a:p>
            <a:pPr lvl="1" rtl="0"/>
            <a:r>
              <a:rPr lang="it-IT" noProof="0"/>
              <a:t>Titolo</a:t>
            </a:r>
          </a:p>
        </p:txBody>
      </p:sp>
      <p:sp>
        <p:nvSpPr>
          <p:cNvPr id="41" name="Segnaposto testo 35">
            <a:extLst>
              <a:ext uri="{FF2B5EF4-FFF2-40B4-BE49-F238E27FC236}">
                <a16:creationId xmlns:a16="http://schemas.microsoft.com/office/drawing/2014/main" id="{C1FED6B0-DEB7-46E3-8038-FE6788AC24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08376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it-IT" noProof="0"/>
              <a:t>Nome</a:t>
            </a:r>
          </a:p>
          <a:p>
            <a:pPr lvl="1" rtl="0"/>
            <a:r>
              <a:rPr lang="it-IT" noProof="0"/>
              <a:t>Titolo</a:t>
            </a:r>
          </a:p>
        </p:txBody>
      </p:sp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BFBFB4A9-A251-F543-8A54-1871D66D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0" y="6492875"/>
            <a:ext cx="420757" cy="365125"/>
          </a:xfrm>
        </p:spPr>
        <p:txBody>
          <a:bodyPr rtlCol="0"/>
          <a:lstStyle>
            <a:lvl1pPr algn="ctr">
              <a:defRPr sz="1400" b="1"/>
            </a:lvl1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5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ttangolo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Le traduzioni inglesi della Bibbia e l’invenzione dell’inglese biblico</a:t>
            </a:r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63D831AB-DC54-EA40-B9E3-FB5BAFD6515A}"/>
              </a:ext>
            </a:extLst>
          </p:cNvPr>
          <p:cNvSpPr txBox="1">
            <a:spLocks/>
          </p:cNvSpPr>
          <p:nvPr userDrawn="1"/>
        </p:nvSpPr>
        <p:spPr>
          <a:xfrm>
            <a:off x="10130" y="6492875"/>
            <a:ext cx="42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93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3 c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ttangolo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3203688"/>
            <a:ext cx="3291840" cy="2968512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0799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07992" y="3203687"/>
            <a:ext cx="329184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Le traduzioni inglesi della Bibbia e l’invenzione dell’inglese biblico</a:t>
            </a:r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CE04853A-B5A7-418B-B49F-E71813661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991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16" name="Segnaposto contenuto 5">
            <a:extLst>
              <a:ext uri="{FF2B5EF4-FFF2-40B4-BE49-F238E27FC236}">
                <a16:creationId xmlns:a16="http://schemas.microsoft.com/office/drawing/2014/main" id="{D08E5547-BBB9-4D87-A012-6BC6B13308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9912" y="3203687"/>
            <a:ext cx="3291840" cy="2968511"/>
          </a:xfrm>
        </p:spPr>
        <p:txBody>
          <a:bodyPr rtlCol="0"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574A47BA-DBC3-C741-97BC-E4E6497C7392}"/>
              </a:ext>
            </a:extLst>
          </p:cNvPr>
          <p:cNvSpPr txBox="1">
            <a:spLocks/>
          </p:cNvSpPr>
          <p:nvPr userDrawn="1"/>
        </p:nvSpPr>
        <p:spPr>
          <a:xfrm>
            <a:off x="10130" y="6492875"/>
            <a:ext cx="42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226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it-IT" dirty="0"/>
              <a:t>Le traduzioni inglesi della Bibbia e l’invenzione dell’inglese biblico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0BC85-DB70-AB4A-A78E-B502DD7860FD}"/>
              </a:ext>
            </a:extLst>
          </p:cNvPr>
          <p:cNvSpPr txBox="1"/>
          <p:nvPr userDrawn="1"/>
        </p:nvSpPr>
        <p:spPr>
          <a:xfrm>
            <a:off x="0" y="0"/>
            <a:ext cx="430887" cy="6858000"/>
          </a:xfrm>
          <a:prstGeom prst="rect">
            <a:avLst/>
          </a:prstGeom>
          <a:solidFill>
            <a:schemeClr val="accent1"/>
          </a:solidFill>
        </p:spPr>
        <p:txBody>
          <a:bodyPr vert="vert270" wrap="square" tIns="90000" bIns="4680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chemeClr val="bg1"/>
                </a:solidFill>
              </a:rPr>
              <a:t>Le traduzioni inglesi della Bibbia e l’invenzione dell’inglese biblico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0" y="6492875"/>
            <a:ext cx="42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65A5C87-DF58-40C8-B092-1DE63DB4547E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51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  <p:sldLayoutId id="2147483731" r:id="rId3"/>
    <p:sldLayoutId id="2147483723" r:id="rId4"/>
    <p:sldLayoutId id="2147483722" r:id="rId5"/>
    <p:sldLayoutId id="2147483732" r:id="rId6"/>
    <p:sldLayoutId id="2147483736" r:id="rId7"/>
    <p:sldLayoutId id="2147483725" r:id="rId8"/>
    <p:sldLayoutId id="2147483733" r:id="rId9"/>
    <p:sldLayoutId id="2147483734" r:id="rId10"/>
    <p:sldLayoutId id="2147483735" r:id="rId11"/>
    <p:sldLayoutId id="2147483726" r:id="rId12"/>
    <p:sldLayoutId id="2147483727" r:id="rId13"/>
    <p:sldLayoutId id="2147483728" r:id="rId14"/>
    <p:sldLayoutId id="214748372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3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slide" Target="slide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slide" Target="slide15.xml"/><Relationship Id="rId5" Type="http://schemas.openxmlformats.org/officeDocument/2006/relationships/image" Target="../media/image5.png"/><Relationship Id="rId10" Type="http://schemas.openxmlformats.org/officeDocument/2006/relationships/slide" Target="slide10.xml"/><Relationship Id="rId4" Type="http://schemas.openxmlformats.org/officeDocument/2006/relationships/image" Target="../media/image4.pn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jpeg"/><Relationship Id="rId2" Type="http://schemas.openxmlformats.org/officeDocument/2006/relationships/video" Target="https://www.youtube.com/embed/x2WK_eWihdU?start=57&amp;feature=oembed" TargetMode="External"/><Relationship Id="rId1" Type="http://schemas.openxmlformats.org/officeDocument/2006/relationships/video" Target="https://www.youtube.com/embed/pop96_miUxI?start=115&amp;feature=oembe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F1C4E306-BC28-4A7B-871B-1926F6FA6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9">
            <a:extLst>
              <a:ext uri="{FF2B5EF4-FFF2-40B4-BE49-F238E27FC236}">
                <a16:creationId xmlns:a16="http://schemas.microsoft.com/office/drawing/2014/main" id="{C3ECC9B4-989C-4F71-A6BC-DEBC1D9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452322" cy="6858000"/>
          </a:xfrm>
          <a:custGeom>
            <a:avLst/>
            <a:gdLst>
              <a:gd name="connsiteX0" fmla="*/ 0 w 8452322"/>
              <a:gd name="connsiteY0" fmla="*/ 0 h 6858000"/>
              <a:gd name="connsiteX1" fmla="*/ 7447992 w 8452322"/>
              <a:gd name="connsiteY1" fmla="*/ 0 h 6858000"/>
              <a:gd name="connsiteX2" fmla="*/ 7501089 w 8452322"/>
              <a:gd name="connsiteY2" fmla="*/ 79009 h 6858000"/>
              <a:gd name="connsiteX3" fmla="*/ 8452322 w 8452322"/>
              <a:gd name="connsiteY3" fmla="*/ 3429001 h 6858000"/>
              <a:gd name="connsiteX4" fmla="*/ 7501089 w 8452322"/>
              <a:gd name="connsiteY4" fmla="*/ 6778993 h 6858000"/>
              <a:gd name="connsiteX5" fmla="*/ 7447994 w 8452322"/>
              <a:gd name="connsiteY5" fmla="*/ 6858000 h 6858000"/>
              <a:gd name="connsiteX6" fmla="*/ 0 w 845232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2322" h="6858000">
                <a:moveTo>
                  <a:pt x="0" y="0"/>
                </a:moveTo>
                <a:lnTo>
                  <a:pt x="7447992" y="0"/>
                </a:lnTo>
                <a:lnTo>
                  <a:pt x="7501089" y="79009"/>
                </a:lnTo>
                <a:cubicBezTo>
                  <a:pt x="8098524" y="1013167"/>
                  <a:pt x="8452322" y="2172770"/>
                  <a:pt x="8452322" y="3429001"/>
                </a:cubicBezTo>
                <a:cubicBezTo>
                  <a:pt x="8452322" y="4685233"/>
                  <a:pt x="8098524" y="5844836"/>
                  <a:pt x="7501089" y="6778993"/>
                </a:cubicBezTo>
                <a:lnTo>
                  <a:pt x="74479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" name="Freeform: Shape 11">
            <a:extLst>
              <a:ext uri="{FF2B5EF4-FFF2-40B4-BE49-F238E27FC236}">
                <a16:creationId xmlns:a16="http://schemas.microsoft.com/office/drawing/2014/main" id="{7948E8DE-A931-4EF0-BE1D-F10274740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443572" cy="6858000"/>
          </a:xfrm>
          <a:custGeom>
            <a:avLst/>
            <a:gdLst>
              <a:gd name="connsiteX0" fmla="*/ 0 w 8443572"/>
              <a:gd name="connsiteY0" fmla="*/ 0 h 6858000"/>
              <a:gd name="connsiteX1" fmla="*/ 7439242 w 8443572"/>
              <a:gd name="connsiteY1" fmla="*/ 0 h 6858000"/>
              <a:gd name="connsiteX2" fmla="*/ 7492339 w 8443572"/>
              <a:gd name="connsiteY2" fmla="*/ 79009 h 6858000"/>
              <a:gd name="connsiteX3" fmla="*/ 8443572 w 8443572"/>
              <a:gd name="connsiteY3" fmla="*/ 3429001 h 6858000"/>
              <a:gd name="connsiteX4" fmla="*/ 7492339 w 8443572"/>
              <a:gd name="connsiteY4" fmla="*/ 6778993 h 6858000"/>
              <a:gd name="connsiteX5" fmla="*/ 7439244 w 8443572"/>
              <a:gd name="connsiteY5" fmla="*/ 6858000 h 6858000"/>
              <a:gd name="connsiteX6" fmla="*/ 0 w 84435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43572" h="6858000">
                <a:moveTo>
                  <a:pt x="0" y="0"/>
                </a:moveTo>
                <a:lnTo>
                  <a:pt x="7439242" y="0"/>
                </a:lnTo>
                <a:lnTo>
                  <a:pt x="7492339" y="79009"/>
                </a:lnTo>
                <a:cubicBezTo>
                  <a:pt x="8089774" y="1013167"/>
                  <a:pt x="8443572" y="2172770"/>
                  <a:pt x="8443572" y="3429001"/>
                </a:cubicBezTo>
                <a:cubicBezTo>
                  <a:pt x="8443572" y="4685233"/>
                  <a:pt x="8089774" y="5844836"/>
                  <a:pt x="7492339" y="6778993"/>
                </a:cubicBezTo>
                <a:lnTo>
                  <a:pt x="743924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D9E8FDB-60EE-45AE-BB89-9A561A61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91575" y="1238250"/>
            <a:ext cx="3000375" cy="4381500"/>
          </a:xfrm>
        </p:spPr>
        <p:txBody>
          <a:bodyPr rtlCol="0" anchor="ctr">
            <a:normAutofit/>
          </a:bodyPr>
          <a:lstStyle/>
          <a:p>
            <a:pPr algn="l" rtl="0"/>
            <a:r>
              <a:rPr lang="it-IT" b="1" noProof="1"/>
              <a:t>Teorie, spazi e pratiche della traduzione</a:t>
            </a: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12DE7874-FFA9-E441-B61A-53454F3F6B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-3930271" y="-2931923"/>
            <a:ext cx="12721846" cy="12721846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E4BB4F-99AB-4C4E-A763-C5AC5273D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27916"/>
            <a:ext cx="12801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0D9D20-B4BB-42AA-8DDD-68CC9F1D9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893" y="1238250"/>
            <a:ext cx="7003107" cy="4381500"/>
          </a:xfrm>
        </p:spPr>
        <p:txBody>
          <a:bodyPr rtlCol="0" anchor="ctr">
            <a:noAutofit/>
          </a:bodyPr>
          <a:lstStyle/>
          <a:p>
            <a:pPr algn="l" rtl="0"/>
            <a:r>
              <a:rPr lang="it-IT" sz="3200" noProof="1"/>
              <a:t>«And I will strike down upon thee»</a:t>
            </a:r>
            <a:br>
              <a:rPr lang="it-IT" sz="3200" noProof="1"/>
            </a:br>
            <a:r>
              <a:rPr lang="it-IT" sz="3200" noProof="1"/>
              <a:t>Le traduzioni inglesi della Bibbia</a:t>
            </a:r>
            <a:br>
              <a:rPr lang="it-IT" sz="3200" noProof="1"/>
            </a:br>
            <a:r>
              <a:rPr lang="it-IT" sz="3200" noProof="1"/>
              <a:t>e l’invenzione dell’inglese biblico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1F337B-75ED-3349-9CCF-4BFCA3DE8F43}"/>
              </a:ext>
            </a:extLst>
          </p:cNvPr>
          <p:cNvSpPr txBox="1"/>
          <p:nvPr/>
        </p:nvSpPr>
        <p:spPr>
          <a:xfrm>
            <a:off x="616893" y="4911864"/>
            <a:ext cx="2177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noProof="1"/>
              <a:t>Raffaele Esposito</a:t>
            </a:r>
            <a:br>
              <a:rPr lang="it-IT" sz="2000" noProof="1"/>
            </a:br>
            <a:r>
              <a:rPr lang="it-IT" sz="2000" noProof="1"/>
              <a:t>19 maggio 2021</a:t>
            </a:r>
            <a:endParaRPr lang="en-IT" sz="2000" dirty="0"/>
          </a:p>
        </p:txBody>
      </p:sp>
    </p:spTree>
    <p:extLst>
      <p:ext uri="{BB962C8B-B14F-4D97-AF65-F5344CB8AC3E}">
        <p14:creationId xmlns:p14="http://schemas.microsoft.com/office/powerpoint/2010/main" val="18337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D4350-5D6C-4046-8A31-B627C894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3600" dirty="0"/>
              <a:t>William Tyndale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6CA1E-744E-4D48-988C-674D00000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T" sz="2400" dirty="0"/>
              <a:t>(1494-1536)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prima versione inglese tradotta direttamente dall’ebraico e dal greco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condannato a morte</a:t>
            </a:r>
          </a:p>
          <a:p>
            <a:endParaRPr lang="en-IT" sz="2400" dirty="0"/>
          </a:p>
        </p:txBody>
      </p:sp>
      <p:pic>
        <p:nvPicPr>
          <p:cNvPr id="11" name="Picture Placeholder 10" descr="Text&#10;&#10;Description automatically generated">
            <a:extLst>
              <a:ext uri="{FF2B5EF4-FFF2-40B4-BE49-F238E27FC236}">
                <a16:creationId xmlns:a16="http://schemas.microsoft.com/office/drawing/2014/main" id="{3F4E3F21-33C6-CE43-A63A-1169689684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5210" b="44500"/>
          <a:stretch/>
        </p:blipFill>
        <p:spPr>
          <a:xfrm>
            <a:off x="8961120" y="566928"/>
            <a:ext cx="2871216" cy="2340864"/>
          </a:xfrm>
        </p:spPr>
      </p:pic>
      <p:pic>
        <p:nvPicPr>
          <p:cNvPr id="9" name="Picture Placeholder 8" descr="A picture containing text, person, posing, staring&#10;&#10;Description automatically generated">
            <a:extLst>
              <a:ext uri="{FF2B5EF4-FFF2-40B4-BE49-F238E27FC236}">
                <a16:creationId xmlns:a16="http://schemas.microsoft.com/office/drawing/2014/main" id="{B4DB378B-26B7-5545-BF90-1C20044BCF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6390" b="26356"/>
          <a:stretch/>
        </p:blipFill>
        <p:spPr>
          <a:xfrm>
            <a:off x="5843016" y="566928"/>
            <a:ext cx="2871216" cy="2340864"/>
          </a:xfrm>
        </p:spPr>
      </p:pic>
      <p:pic>
        <p:nvPicPr>
          <p:cNvPr id="13" name="Picture Placeholder 1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33833FB-011D-F043-9ED5-8BD24765E7B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3976" b="35658"/>
          <a:stretch/>
        </p:blipFill>
        <p:spPr>
          <a:xfrm>
            <a:off x="5843016" y="3108960"/>
            <a:ext cx="5989320" cy="3054096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A69D9-3872-204B-8420-1A3D297E87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10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97157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BAC3-4840-414C-B004-47E561F3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T" dirty="0"/>
              <a:t>«</a:t>
            </a:r>
            <a:r>
              <a:rPr lang="en-GB" dirty="0"/>
              <a:t>Tyndale, throughout his translation, often chose to Hebraize his English rather than always to provide an idiomatic English version of</a:t>
            </a:r>
            <a:br>
              <a:rPr lang="en-GB" dirty="0"/>
            </a:br>
            <a:r>
              <a:rPr lang="en-GB" dirty="0"/>
              <a:t>the Scriptures»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C8339-67AF-C34F-8379-8BA5147C1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T" dirty="0"/>
              <a:t>Gerald </a:t>
            </a:r>
            <a:r>
              <a:rPr lang="en-GB" dirty="0"/>
              <a:t>Hammond 1980, </a:t>
            </a:r>
            <a:r>
              <a:rPr lang="en-GB" i="1" dirty="0"/>
              <a:t>William Tyndale's Pentateuch: Its Relation to Luther's German Bible and the Hebrew Original Author(s</a:t>
            </a:r>
            <a:r>
              <a:rPr lang="en-GB" dirty="0"/>
              <a:t>)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9164D-48C0-7B45-8234-4E01DD04AF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11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50765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754FE-101D-7B41-9318-F2CB280E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ebraismi nella Bibbia Tyndale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1E731-A27A-9346-9F60-15D47A980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IT" dirty="0"/>
              <a:t>conservazione di tutti gli elementi ➔ ridondanza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E9254-1318-3D40-B00C-79680A0AAF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And Abraham called his </a:t>
            </a:r>
            <a:r>
              <a:rPr lang="en-GB" sz="2400" dirty="0" err="1"/>
              <a:t>sonnes</a:t>
            </a:r>
            <a:r>
              <a:rPr lang="en-GB" sz="2400" dirty="0"/>
              <a:t> name that was borne unto him which Sara bare him Isaac (</a:t>
            </a:r>
            <a:r>
              <a:rPr lang="en-GB" sz="2400" dirty="0" err="1"/>
              <a:t>Gn</a:t>
            </a:r>
            <a:r>
              <a:rPr lang="en-GB" sz="2400" dirty="0"/>
              <a:t> 21.3).</a:t>
            </a:r>
            <a:endParaRPr lang="en-IT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0D1B01-C0E4-EE48-8DF4-9A424A0C6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IT" dirty="0"/>
              <a:t>riproduzione ordine dell’originale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B1280-F418-D945-85F5-69C01CD5620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Thy </a:t>
            </a:r>
            <a:r>
              <a:rPr lang="en-GB" sz="2400" dirty="0" err="1"/>
              <a:t>voyce</a:t>
            </a:r>
            <a:r>
              <a:rPr lang="en-GB" sz="2400" dirty="0"/>
              <a:t> I </a:t>
            </a:r>
            <a:r>
              <a:rPr lang="en-GB" sz="2400" dirty="0" err="1"/>
              <a:t>harde</a:t>
            </a:r>
            <a:r>
              <a:rPr lang="en-GB" sz="2400" dirty="0"/>
              <a:t> in the garden (</a:t>
            </a:r>
            <a:r>
              <a:rPr lang="en-GB" sz="2400" dirty="0" err="1"/>
              <a:t>Gn</a:t>
            </a:r>
            <a:r>
              <a:rPr lang="en-GB" sz="2400" dirty="0"/>
              <a:t> 3.10)</a:t>
            </a:r>
            <a:endParaRPr lang="en-IT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8EBBF-1556-FB4F-B613-C09FCB84BB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12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65013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7396F-99AE-C049-8EFD-A0382D8A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bibbie del XVI secolo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7F8D6-03F8-1E44-A700-6187317F7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T" dirty="0"/>
              <a:t>Tyndale (c. 1530)</a:t>
            </a:r>
          </a:p>
          <a:p>
            <a:r>
              <a:rPr lang="en-IT" dirty="0"/>
              <a:t>Geneva Bible (1560)</a:t>
            </a:r>
          </a:p>
          <a:p>
            <a:r>
              <a:rPr lang="en-IT" dirty="0"/>
              <a:t>Bishops’ Bible (1568)</a:t>
            </a:r>
          </a:p>
          <a:p>
            <a:pPr marL="0" indent="0" algn="ctr">
              <a:buNone/>
            </a:pPr>
            <a:r>
              <a:rPr lang="en-IT" dirty="0"/>
              <a:t>➔ </a:t>
            </a:r>
            <a:r>
              <a:rPr lang="en-IT" b="1" dirty="0"/>
              <a:t>traduzioni da lingue originali</a:t>
            </a:r>
            <a:r>
              <a:rPr lang="en-IT" dirty="0"/>
              <a:t> (ebraico, greco)</a:t>
            </a:r>
          </a:p>
          <a:p>
            <a:pPr marL="0" indent="0">
              <a:buNone/>
            </a:pPr>
            <a:r>
              <a:rPr lang="en-IT" dirty="0"/>
              <a:t>riforma protestante</a:t>
            </a:r>
          </a:p>
          <a:p>
            <a:pPr marL="0" indent="0">
              <a:buNone/>
            </a:pPr>
            <a:r>
              <a:rPr lang="en-IT" dirty="0"/>
              <a:t>Vulgata = Chiesa cattolica</a:t>
            </a:r>
          </a:p>
          <a:p>
            <a:pPr marL="0" indent="0">
              <a:buNone/>
            </a:pP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5E565-FE5C-8F4D-921F-D37D444143F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13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54935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7396F-99AE-C049-8EFD-A0382D8A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bibbie del XVI secolo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7F8D6-03F8-1E44-A700-6187317F7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T" b="1" dirty="0"/>
              <a:t>Tyndale</a:t>
            </a:r>
            <a:r>
              <a:rPr lang="en-IT" dirty="0"/>
              <a:t> (c. 1530)</a:t>
            </a:r>
          </a:p>
          <a:p>
            <a:pPr lvl="1"/>
            <a:r>
              <a:rPr lang="en-IT" dirty="0"/>
              <a:t>+ Lutero = Coverdale Bible (1535): prima completa stampata</a:t>
            </a:r>
          </a:p>
          <a:p>
            <a:pPr lvl="1"/>
            <a:r>
              <a:rPr lang="en-IT" dirty="0"/>
              <a:t>Great Bible (1539): versione ufficiale sotto Enrico VIII</a:t>
            </a:r>
          </a:p>
          <a:p>
            <a:r>
              <a:rPr lang="en-IT" b="1" dirty="0"/>
              <a:t>Geneva Bible</a:t>
            </a:r>
            <a:r>
              <a:rPr lang="en-IT" dirty="0"/>
              <a:t> (1560)</a:t>
            </a:r>
          </a:p>
          <a:p>
            <a:pPr lvl="1"/>
            <a:r>
              <a:rPr lang="en-IT" dirty="0"/>
              <a:t>esuli a Ginevra sotto Maria la Cattolica</a:t>
            </a:r>
          </a:p>
          <a:p>
            <a:pPr lvl="1"/>
            <a:r>
              <a:rPr lang="en-IT" dirty="0"/>
              <a:t>ampia diffusione ➔ Shakespeare</a:t>
            </a:r>
          </a:p>
          <a:p>
            <a:pPr lvl="1"/>
            <a:r>
              <a:rPr lang="en-IT" dirty="0"/>
              <a:t>note: tono calvinista e antimonarchico</a:t>
            </a:r>
          </a:p>
          <a:p>
            <a:r>
              <a:rPr lang="en-IT" b="1" dirty="0"/>
              <a:t>Bishops’ Bible </a:t>
            </a:r>
            <a:r>
              <a:rPr lang="en-IT" dirty="0"/>
              <a:t>(1568)</a:t>
            </a:r>
          </a:p>
          <a:p>
            <a:pPr lvl="1"/>
            <a:r>
              <a:rPr lang="en-IT" dirty="0"/>
              <a:t>nuova versione ufficiale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5E565-FE5C-8F4D-921F-D37D444143F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14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41096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A7F2F-C593-6C4C-B535-201DF373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ebraismi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12601-F506-F843-BFA3-98348F828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12361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E345-1F12-CE43-888A-1A2BBF98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ebraismi — Hebraisms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9CF14-E3A4-F548-BC03-2B34B8F3B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elementi linguistici da ebraico ad altra lingua</a:t>
            </a:r>
          </a:p>
          <a:p>
            <a:pPr lvl="1"/>
            <a:r>
              <a:rPr lang="en-IT" dirty="0"/>
              <a:t>anche attraverso una terza lingua</a:t>
            </a:r>
          </a:p>
          <a:p>
            <a:r>
              <a:rPr lang="en-IT" dirty="0"/>
              <a:t>prestiti lessicali e semantici</a:t>
            </a:r>
          </a:p>
          <a:p>
            <a:r>
              <a:rPr lang="en-IT" dirty="0"/>
              <a:t>forme sintattiche peculiari</a:t>
            </a:r>
          </a:p>
          <a:p>
            <a:r>
              <a:rPr lang="en-IT" dirty="0"/>
              <a:t>linguaggio figurato</a:t>
            </a:r>
          </a:p>
        </p:txBody>
      </p:sp>
    </p:spTree>
    <p:extLst>
      <p:ext uri="{BB962C8B-B14F-4D97-AF65-F5344CB8AC3E}">
        <p14:creationId xmlns:p14="http://schemas.microsoft.com/office/powerpoint/2010/main" val="113986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C857-8904-4C46-A5AD-668EADA97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3600" dirty="0"/>
              <a:t>la Bibbia</a:t>
            </a:r>
            <a:br>
              <a:rPr lang="en-IT" sz="3600" dirty="0"/>
            </a:br>
            <a:r>
              <a:rPr lang="en-IT" sz="3600" dirty="0"/>
              <a:t>di Re Giacomo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B7DB9-F39D-174B-9504-C5DCCA2A5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T" sz="2000" dirty="0"/>
              <a:t>James Stuart (1566-1625)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1567 Giacomo VI di Scozia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1603 Giacomo I d’Inghilterra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1604 commissiona nuova versione della Bibbia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1611 Authorised Version (AV) o King James Version (KJV)</a:t>
            </a:r>
          </a:p>
        </p:txBody>
      </p:sp>
      <p:pic>
        <p:nvPicPr>
          <p:cNvPr id="12" name="Picture Placeholder 11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FC118B2-8B58-BA4B-914C-5F06EDE129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795" r="8795"/>
          <a:stretch>
            <a:fillRect/>
          </a:stretch>
        </p:blipFill>
        <p:spPr>
          <a:xfrm>
            <a:off x="8961438" y="674688"/>
            <a:ext cx="2870200" cy="5441950"/>
          </a:xfrm>
        </p:spPr>
      </p:pic>
      <p:pic>
        <p:nvPicPr>
          <p:cNvPr id="10" name="Picture Placeholder 9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1013A813-B9C7-6A44-BAAF-24DB6AD88F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540" r="5540"/>
          <a:stretch>
            <a:fillRect/>
          </a:stretch>
        </p:blipFill>
        <p:spPr>
          <a:xfrm>
            <a:off x="5854700" y="674688"/>
            <a:ext cx="2871788" cy="544195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2823B-516D-0E45-A80C-4EE37A63AE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17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31240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32C1-BC27-C844-B985-60641569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fedeltà formale della KJV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D7E2B-243C-4741-AC3A-7F6FA8F94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T" dirty="0"/>
              <a:t>soluzioni tipografiche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49662-6141-4245-AD93-F3342F72BA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IT" sz="2000" dirty="0"/>
              <a:t>verbo essere in corsivo se assente in frase nominale in ebraico</a:t>
            </a:r>
          </a:p>
          <a:p>
            <a:pPr lvl="1"/>
            <a:r>
              <a:rPr lang="en-IT" sz="2000" dirty="0"/>
              <a:t>«and darkness </a:t>
            </a:r>
            <a:r>
              <a:rPr lang="en-IT" sz="2000" i="1" dirty="0"/>
              <a:t>was</a:t>
            </a:r>
            <a:r>
              <a:rPr lang="en-IT" sz="2000" dirty="0"/>
              <a:t> upon the face of the deep»</a:t>
            </a:r>
          </a:p>
          <a:p>
            <a:r>
              <a:rPr lang="en-IT" sz="2000" dirty="0"/>
              <a:t>nome divino reso con LORD in maiuscolo</a:t>
            </a:r>
          </a:p>
          <a:p>
            <a:pPr lvl="1"/>
            <a:r>
              <a:rPr lang="en-IT" sz="2000" dirty="0"/>
              <a:t>«The LORD is his name»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299F5-DD17-524E-8BC8-BDCA95F774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18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772181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972486-715A-F340-891C-6AAC649AB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93E0C3E-D2E3-2840-9DFC-D561F6F7E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80E2FC9B-B4E0-6E4D-8D05-0A9F140112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2673679"/>
                  </p:ext>
                </p:extLst>
              </p:nvPr>
            </p:nvGraphicFramePr>
            <p:xfrm>
              <a:off x="1012031" y="1581944"/>
              <a:ext cx="10167937" cy="3694112"/>
            </p:xfrm>
            <a:graphic>
              <a:graphicData uri="http://schemas.microsoft.com/office/powerpoint/2016/summaryzoom">
                <psuz:summaryZm>
                  <psuz:summaryZmObj sectionId="{5052F7BE-BBD4-864A-8E5D-0AF5A42A0A86}">
                    <psuz:zmPr id="{166C6347-C925-CA4B-95AC-70C788FC08D5}" transitionDur="1000" showBg="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0210" y="129294"/>
                          <a:ext cx="2955290" cy="166235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166:spPr>
                    </psuz:zmPr>
                  </psuz:summaryZmObj>
                  <psuz:summaryZmObj sectionId="{482B221E-53C6-5F44-8577-E116564E5609}">
                    <psuz:zmPr id="{62D1E846-89E6-754C-8B5E-1C13E9A83065}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06323" y="129294"/>
                          <a:ext cx="2955290" cy="166235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166:spPr>
                    </psuz:zmPr>
                  </psuz:summaryZmObj>
                  <psuz:summaryZmObj sectionId="{E5142285-F9C9-2248-8DED-3FA858EBB2F8}">
                    <psuz:zmPr id="{C0955836-B9C4-FD4D-B6F9-B6D162997237}" transitionDur="1000" showBg="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672436" y="129294"/>
                          <a:ext cx="2955290" cy="166235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166:spPr>
                    </psuz:zmPr>
                  </psuz:summaryZmObj>
                  <psuz:summaryZmObj sectionId="{E8ACFADB-49A6-A540-9B28-9E547694F02E}">
                    <psuz:zmPr id="{9A03F660-43EA-D442-9E80-5CA3438F3201}" transitionDur="1000" showBg="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0210" y="1902467"/>
                          <a:ext cx="2955290" cy="166235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166:spPr>
                    </psuz:zmPr>
                  </psuz:summaryZmObj>
                  <psuz:summaryZmObj sectionId="{48F69C3E-3D32-1E47-8BA7-1AC724F32A81}">
                    <psuz:zmPr id="{F69A8797-F381-044F-BE8B-6306D8C1A547}" transitionDur="1000" showBg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06323" y="1902467"/>
                          <a:ext cx="2955290" cy="166235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166:spPr>
                    </psuz:zmPr>
                  </psuz:summaryZmObj>
                  <psuz:summaryZmObj sectionId="{6CE31A6C-3480-7B44-9FB4-89F94089F062}">
                    <psuz:zmPr id="{4010F399-D45B-864F-A8F7-ED161F95C6EC}" transitionDur="1000" showBg="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672436" y="1902467"/>
                          <a:ext cx="2955290" cy="166235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accent1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80E2FC9B-B4E0-6E4D-8D05-0A9F1401121B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012031" y="1581944"/>
                <a:ext cx="10167937" cy="3694112"/>
                <a:chOff x="1012031" y="1581944"/>
                <a:chExt cx="10167937" cy="3694112"/>
              </a:xfrm>
            </p:grpSpPr>
            <p:pic>
              <p:nvPicPr>
                <p:cNvPr id="6" name="Picture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552241" y="1711238"/>
                  <a:ext cx="2955290" cy="1662350"/>
                </a:xfrm>
                <a:prstGeom prst="rect">
                  <a:avLst/>
                </a:prstGeom>
                <a:ln w="12700">
                  <a:solidFill>
                    <a:schemeClr val="accent1"/>
                  </a:solidFill>
                </a:ln>
              </p:spPr>
            </p:pic>
            <p:pic>
              <p:nvPicPr>
                <p:cNvPr id="7" name="Picture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18354" y="1711238"/>
                  <a:ext cx="2955290" cy="1662350"/>
                </a:xfrm>
                <a:prstGeom prst="rect">
                  <a:avLst/>
                </a:prstGeom>
                <a:ln w="12700">
                  <a:solidFill>
                    <a:schemeClr val="accent1"/>
                  </a:solidFill>
                </a:ln>
              </p:spPr>
            </p:pic>
            <p:pic>
              <p:nvPicPr>
                <p:cNvPr id="8" name="Picture 8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84467" y="1711238"/>
                  <a:ext cx="2955290" cy="1662350"/>
                </a:xfrm>
                <a:prstGeom prst="rect">
                  <a:avLst/>
                </a:prstGeom>
                <a:ln w="12700">
                  <a:solidFill>
                    <a:schemeClr val="accent1"/>
                  </a:solidFill>
                </a:ln>
              </p:spPr>
            </p:pic>
            <p:pic>
              <p:nvPicPr>
                <p:cNvPr id="9" name="Picture 9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52241" y="3484411"/>
                  <a:ext cx="2955290" cy="1662350"/>
                </a:xfrm>
                <a:prstGeom prst="rect">
                  <a:avLst/>
                </a:prstGeom>
                <a:ln w="12700">
                  <a:solidFill>
                    <a:schemeClr val="accent1"/>
                  </a:solidFill>
                </a:ln>
              </p:spPr>
            </p:pic>
            <p:pic>
              <p:nvPicPr>
                <p:cNvPr id="10" name="Picture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18354" y="3484411"/>
                  <a:ext cx="2955290" cy="1662350"/>
                </a:xfrm>
                <a:prstGeom prst="rect">
                  <a:avLst/>
                </a:prstGeom>
                <a:ln w="12700">
                  <a:solidFill>
                    <a:schemeClr val="accent1"/>
                  </a:solidFill>
                </a:ln>
              </p:spPr>
            </p:pic>
            <p:pic>
              <p:nvPicPr>
                <p:cNvPr id="11" name="Picture 11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84467" y="3484411"/>
                  <a:ext cx="2955290" cy="1662350"/>
                </a:xfrm>
                <a:prstGeom prst="rect">
                  <a:avLst/>
                </a:prstGeom>
                <a:ln w="12700">
                  <a:solidFill>
                    <a:schemeClr val="accent1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794724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9FDC3F-1F32-094F-805E-8D6F8918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4" name="Picture 3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FB5247E3-3641-434B-9B96-C3CFF84D3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87" y="0"/>
            <a:ext cx="12724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46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4B55C7-5479-2940-8887-D6A80924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EB0F0F03-245F-DB41-B0A6-A5669E42C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64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32C1-BC27-C844-B985-60641569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fedeltà formale della KJV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D7E2B-243C-4741-AC3A-7F6FA8F94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T" dirty="0"/>
              <a:t>soluzioni tipografiche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49662-6141-4245-AD93-F3342F72BA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IT" sz="2000" dirty="0"/>
              <a:t>verbo essere in corsivo se assente in frase nominale in ebraico</a:t>
            </a:r>
          </a:p>
          <a:p>
            <a:pPr lvl="1"/>
            <a:r>
              <a:rPr lang="en-IT" sz="2000" dirty="0"/>
              <a:t>«and darkness </a:t>
            </a:r>
            <a:r>
              <a:rPr lang="en-IT" sz="2000" i="1" dirty="0"/>
              <a:t>was</a:t>
            </a:r>
            <a:r>
              <a:rPr lang="en-IT" sz="2000" dirty="0"/>
              <a:t> upon the face of the deep»</a:t>
            </a:r>
          </a:p>
          <a:p>
            <a:r>
              <a:rPr lang="en-IT" sz="2000" dirty="0"/>
              <a:t>nome divino reso con LORD in maiuscolo</a:t>
            </a:r>
          </a:p>
          <a:p>
            <a:pPr lvl="1"/>
            <a:r>
              <a:rPr lang="en-IT" sz="2000" dirty="0"/>
              <a:t>«The LORD is his name»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512A2-B2FD-A04E-82AE-7EDD802C6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IT" dirty="0"/>
              <a:t>calchi delle espressioni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BB3F9-85E6-B549-8BAD-D57A31EC96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IT" sz="2400" dirty="0"/>
              <a:t>Ez 16.26: </a:t>
            </a:r>
            <a:r>
              <a:rPr lang="he-IL" sz="2400" dirty="0"/>
              <a:t>גִּדְלֵ֣י בָשָׂ֑ר</a:t>
            </a:r>
            <a:endParaRPr lang="it-IT" sz="2400" dirty="0"/>
          </a:p>
          <a:p>
            <a:pPr lvl="1"/>
            <a:r>
              <a:rPr lang="en-IT" sz="2400" dirty="0"/>
              <a:t>KJB: ”great of flesh”</a:t>
            </a:r>
          </a:p>
          <a:p>
            <a:pPr lvl="1"/>
            <a:r>
              <a:rPr lang="en-IT" sz="2400" dirty="0"/>
              <a:t>GeB: “have great members”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299F5-DD17-524E-8BC8-BDCA95F774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22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77918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32C1-BC27-C844-B985-60641569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ebraismi della KJV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512A2-B2FD-A04E-82AE-7EDD802C6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 dirty="0"/>
              <a:t>sintattici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D7E2B-243C-4741-AC3A-7F6FA8F94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lessicali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49662-6141-4245-AD93-F3342F72BA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IT" sz="2000" dirty="0"/>
              <a:t>rese letterali di parole ed espressioni</a:t>
            </a:r>
          </a:p>
          <a:p>
            <a:pPr lvl="1"/>
            <a:r>
              <a:rPr lang="en-IT" sz="2000" dirty="0"/>
              <a:t>significati in ebraico</a:t>
            </a:r>
          </a:p>
          <a:p>
            <a:pPr lvl="1"/>
            <a:r>
              <a:rPr lang="en-IT" sz="2000" dirty="0"/>
              <a:t>non comuni in inglese</a:t>
            </a:r>
          </a:p>
          <a:p>
            <a:pPr marL="457200" lvl="1" indent="0">
              <a:buNone/>
            </a:pPr>
            <a:endParaRPr lang="en-IT" sz="2000" dirty="0"/>
          </a:p>
          <a:p>
            <a:pPr marL="0" indent="0">
              <a:buNone/>
            </a:pPr>
            <a:r>
              <a:rPr lang="en-IT" sz="2000" dirty="0"/>
              <a:t>➔ trasmissione del linguaggio figurato</a:t>
            </a:r>
          </a:p>
          <a:p>
            <a:pPr marL="0" indent="0">
              <a:buNone/>
            </a:pPr>
            <a:r>
              <a:rPr lang="en-IT" sz="2000" dirty="0"/>
              <a:t>➔ trasmissione di significati all’inglese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BB3F9-85E6-B549-8BAD-D57A31EC96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IT" sz="2000" dirty="0"/>
              <a:t>calchi fedeli di costruzioni</a:t>
            </a:r>
          </a:p>
          <a:p>
            <a:pPr lvl="1"/>
            <a:r>
              <a:rPr lang="en-IT" sz="2000" dirty="0"/>
              <a:t>sintassi ebraica</a:t>
            </a:r>
          </a:p>
          <a:p>
            <a:pPr lvl="1"/>
            <a:r>
              <a:rPr lang="en-IT" sz="2000" dirty="0"/>
              <a:t>estranee all’inglese</a:t>
            </a:r>
          </a:p>
          <a:p>
            <a:pPr marL="0" indent="0">
              <a:buNone/>
            </a:pPr>
            <a:endParaRPr lang="en-IT" sz="2000" dirty="0"/>
          </a:p>
          <a:p>
            <a:pPr marL="0" indent="0">
              <a:buNone/>
            </a:pPr>
            <a:r>
              <a:rPr lang="en-IT" sz="2000" dirty="0"/>
              <a:t>➔ stile, registro, tono</a:t>
            </a:r>
          </a:p>
          <a:p>
            <a:pPr marL="0" indent="0">
              <a:buNone/>
            </a:pPr>
            <a:r>
              <a:rPr lang="en-IT" sz="2000" dirty="0"/>
              <a:t>➔ inglese biblico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299F5-DD17-524E-8BC8-BDCA95F774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23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90566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2B83-1068-A04E-98F9-AB7A3E3C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ebraismi lessicali nella KJV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7087-9528-C642-9DBE-7D62DC7DA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i="1" dirty="0"/>
              <a:t>flesh</a:t>
            </a:r>
            <a:r>
              <a:rPr lang="en-IT" dirty="0"/>
              <a:t> “carne” &lt; gamma significati di </a:t>
            </a:r>
            <a:r>
              <a:rPr lang="he-IL" dirty="0"/>
              <a:t>בשר</a:t>
            </a:r>
          </a:p>
          <a:p>
            <a:pPr lvl="1"/>
            <a:r>
              <a:rPr lang="en-GB" dirty="0"/>
              <a:t>meat (L</a:t>
            </a:r>
            <a:r>
              <a:rPr lang="it-IT" dirty="0"/>
              <a:t>v</a:t>
            </a:r>
            <a:r>
              <a:rPr lang="en-GB" dirty="0"/>
              <a:t> 7.17), body (Gb 4.15), kinsman (</a:t>
            </a:r>
            <a:r>
              <a:rPr lang="en-GB" dirty="0" err="1"/>
              <a:t>Gn</a:t>
            </a:r>
            <a:r>
              <a:rPr lang="en-GB" dirty="0"/>
              <a:t> 37.27), creatures (</a:t>
            </a:r>
            <a:r>
              <a:rPr lang="en-GB" dirty="0" err="1"/>
              <a:t>Gn</a:t>
            </a:r>
            <a:r>
              <a:rPr lang="en-GB" dirty="0"/>
              <a:t> 6.13), mankind (Is 40.5), pudenda (</a:t>
            </a:r>
            <a:r>
              <a:rPr lang="en-GB" dirty="0" err="1"/>
              <a:t>Lv</a:t>
            </a:r>
            <a:r>
              <a:rPr lang="en-GB" dirty="0"/>
              <a:t> 15.2, 3, 7)</a:t>
            </a:r>
          </a:p>
          <a:p>
            <a:r>
              <a:rPr lang="en-GB" i="1" dirty="0"/>
              <a:t>brother</a:t>
            </a:r>
            <a:endParaRPr lang="en-GB" dirty="0"/>
          </a:p>
          <a:p>
            <a:pPr lvl="1"/>
            <a:r>
              <a:rPr lang="en-GB" dirty="0" err="1"/>
              <a:t>parenti</a:t>
            </a:r>
            <a:r>
              <a:rPr lang="en-GB" dirty="0"/>
              <a:t>, </a:t>
            </a:r>
            <a:r>
              <a:rPr lang="en-GB" dirty="0" err="1"/>
              <a:t>concittadini</a:t>
            </a:r>
            <a:r>
              <a:rPr lang="en-GB" dirty="0"/>
              <a:t>, </a:t>
            </a:r>
            <a:r>
              <a:rPr lang="en-GB" dirty="0" err="1"/>
              <a:t>membri</a:t>
            </a:r>
            <a:r>
              <a:rPr lang="en-GB" dirty="0"/>
              <a:t> di un </a:t>
            </a:r>
            <a:r>
              <a:rPr lang="en-GB" dirty="0" err="1"/>
              <a:t>gruppo</a:t>
            </a:r>
            <a:r>
              <a:rPr lang="en-GB" dirty="0"/>
              <a:t>, </a:t>
            </a:r>
            <a:r>
              <a:rPr lang="en-GB" dirty="0" err="1"/>
              <a:t>appellativo</a:t>
            </a:r>
            <a:r>
              <a:rPr lang="en-GB" dirty="0"/>
              <a:t> per </a:t>
            </a:r>
            <a:r>
              <a:rPr lang="en-GB" dirty="0" err="1"/>
              <a:t>estranei</a:t>
            </a:r>
            <a:r>
              <a:rPr lang="en-GB" dirty="0"/>
              <a:t>, </a:t>
            </a:r>
            <a:r>
              <a:rPr lang="en-GB" dirty="0" err="1"/>
              <a:t>affinità</a:t>
            </a:r>
            <a:r>
              <a:rPr lang="en-GB" dirty="0"/>
              <a:t>: «I am a brother to dragons» (Gb 30.29)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312815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2B83-1068-A04E-98F9-AB7A3E3C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ebraismi lessicali nella KJV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7087-9528-C642-9DBE-7D62DC7DA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T" i="1" dirty="0"/>
              <a:t>house</a:t>
            </a:r>
            <a:r>
              <a:rPr lang="en-IT" dirty="0"/>
              <a:t> &lt; </a:t>
            </a:r>
            <a:r>
              <a:rPr lang="he-IL" dirty="0"/>
              <a:t>בית</a:t>
            </a:r>
          </a:p>
          <a:p>
            <a:pPr lvl="1"/>
            <a:r>
              <a:rPr lang="it-IT" dirty="0"/>
              <a:t>palazzo («</a:t>
            </a:r>
            <a:r>
              <a:rPr lang="it-IT" dirty="0" err="1"/>
              <a:t>Pharaoh’s</a:t>
            </a:r>
            <a:r>
              <a:rPr lang="it-IT" dirty="0"/>
              <a:t> </a:t>
            </a:r>
            <a:r>
              <a:rPr lang="it-IT" dirty="0" err="1"/>
              <a:t>house</a:t>
            </a:r>
            <a:r>
              <a:rPr lang="it-IT" dirty="0"/>
              <a:t>», </a:t>
            </a:r>
            <a:r>
              <a:rPr lang="it-IT" dirty="0" err="1"/>
              <a:t>Gn</a:t>
            </a:r>
            <a:r>
              <a:rPr lang="it-IT" dirty="0"/>
              <a:t> 45.16)</a:t>
            </a:r>
          </a:p>
          <a:p>
            <a:pPr lvl="1"/>
            <a:r>
              <a:rPr lang="it-IT" dirty="0"/>
              <a:t>tempio («</a:t>
            </a:r>
            <a:r>
              <a:rPr lang="it-IT" dirty="0" err="1"/>
              <a:t>house</a:t>
            </a:r>
            <a:r>
              <a:rPr lang="it-IT" dirty="0"/>
              <a:t> for the </a:t>
            </a:r>
            <a:r>
              <a:rPr lang="it-IT" dirty="0" err="1"/>
              <a:t>name</a:t>
            </a:r>
            <a:r>
              <a:rPr lang="it-IT" dirty="0"/>
              <a:t> of the LORD», 2 Cr 2.1)</a:t>
            </a:r>
          </a:p>
          <a:p>
            <a:pPr lvl="1"/>
            <a:r>
              <a:rPr lang="it-IT" dirty="0"/>
              <a:t>dinastia («the </a:t>
            </a:r>
            <a:r>
              <a:rPr lang="it-IT" dirty="0" err="1"/>
              <a:t>house</a:t>
            </a:r>
            <a:r>
              <a:rPr lang="it-IT" dirty="0"/>
              <a:t> of Saul and the </a:t>
            </a:r>
            <a:r>
              <a:rPr lang="it-IT" dirty="0" err="1"/>
              <a:t>house</a:t>
            </a:r>
            <a:r>
              <a:rPr lang="it-IT" dirty="0"/>
              <a:t> of David», 2 Sa 3.6)</a:t>
            </a:r>
          </a:p>
          <a:p>
            <a:pPr lvl="1"/>
            <a:r>
              <a:rPr lang="it-IT" dirty="0"/>
              <a:t>famiglia («</a:t>
            </a:r>
            <a:r>
              <a:rPr lang="it-IT" dirty="0" err="1"/>
              <a:t>house</a:t>
            </a:r>
            <a:r>
              <a:rPr lang="it-IT" dirty="0"/>
              <a:t> of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fathers</a:t>
            </a:r>
            <a:r>
              <a:rPr lang="it-IT" dirty="0"/>
              <a:t>, Nu 1.2)</a:t>
            </a:r>
          </a:p>
          <a:p>
            <a:pPr lvl="1"/>
            <a:r>
              <a:rPr lang="it-IT" dirty="0"/>
              <a:t>nazione («</a:t>
            </a:r>
            <a:r>
              <a:rPr lang="it-IT" dirty="0" err="1"/>
              <a:t>house</a:t>
            </a:r>
            <a:r>
              <a:rPr lang="it-IT" dirty="0"/>
              <a:t> of </a:t>
            </a:r>
            <a:r>
              <a:rPr lang="it-IT" dirty="0" err="1"/>
              <a:t>Israel</a:t>
            </a:r>
            <a:r>
              <a:rPr lang="it-IT" dirty="0"/>
              <a:t>», Es 16.31)</a:t>
            </a:r>
          </a:p>
          <a:p>
            <a:r>
              <a:rPr lang="it-IT" i="1" dirty="0" err="1"/>
              <a:t>seed</a:t>
            </a:r>
            <a:r>
              <a:rPr lang="it-IT" dirty="0"/>
              <a:t> &lt; </a:t>
            </a:r>
            <a:r>
              <a:rPr lang="he-IL" dirty="0"/>
              <a:t>זרע</a:t>
            </a:r>
            <a:endParaRPr lang="it-IT" dirty="0"/>
          </a:p>
          <a:p>
            <a:pPr lvl="1"/>
            <a:r>
              <a:rPr lang="it-IT" dirty="0"/>
              <a:t>posterità (</a:t>
            </a:r>
            <a:r>
              <a:rPr lang="it-IT" dirty="0" err="1"/>
              <a:t>Gn</a:t>
            </a:r>
            <a:r>
              <a:rPr lang="it-IT" dirty="0"/>
              <a:t> 3.15) o razza (</a:t>
            </a:r>
            <a:r>
              <a:rPr lang="it-IT" dirty="0" err="1"/>
              <a:t>Is</a:t>
            </a:r>
            <a:r>
              <a:rPr lang="it-IT" dirty="0"/>
              <a:t> 1.4)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91536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2B83-1068-A04E-98F9-AB7A3E3C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ebraismi lessicali nella KJV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7087-9528-C642-9DBE-7D62DC7DA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T" i="1" dirty="0"/>
              <a:t>great</a:t>
            </a:r>
            <a:r>
              <a:rPr lang="en-IT" dirty="0"/>
              <a:t> &lt; </a:t>
            </a:r>
            <a:r>
              <a:rPr lang="he-IL" dirty="0"/>
              <a:t>גדול</a:t>
            </a:r>
            <a:endParaRPr lang="en-IT" dirty="0"/>
          </a:p>
          <a:p>
            <a:pPr lvl="1"/>
            <a:r>
              <a:rPr lang="en-IT" dirty="0"/>
              <a:t>ricco («</a:t>
            </a:r>
            <a:r>
              <a:rPr lang="en-GB" dirty="0"/>
              <a:t>and the man was very great», 1 Sa 25.2)</a:t>
            </a:r>
          </a:p>
          <a:p>
            <a:r>
              <a:rPr lang="en-GB" i="1" dirty="0"/>
              <a:t>to keep </a:t>
            </a:r>
            <a:r>
              <a:rPr lang="en-GB" dirty="0"/>
              <a:t>&lt; </a:t>
            </a:r>
            <a:r>
              <a:rPr lang="he-IL" dirty="0"/>
              <a:t>לשמור</a:t>
            </a:r>
            <a:endParaRPr lang="it-IT" dirty="0"/>
          </a:p>
          <a:p>
            <a:pPr lvl="1"/>
            <a:r>
              <a:rPr lang="it-IT" dirty="0"/>
              <a:t>osservare</a:t>
            </a:r>
          </a:p>
          <a:p>
            <a:r>
              <a:rPr lang="it-IT" i="1" dirty="0"/>
              <a:t>to </a:t>
            </a:r>
            <a:r>
              <a:rPr lang="it-IT" i="1" dirty="0" err="1"/>
              <a:t>return</a:t>
            </a:r>
            <a:r>
              <a:rPr lang="it-IT" i="1" dirty="0"/>
              <a:t> </a:t>
            </a:r>
            <a:r>
              <a:rPr lang="it-IT" dirty="0"/>
              <a:t>&lt; </a:t>
            </a:r>
            <a:r>
              <a:rPr lang="he-IL" dirty="0"/>
              <a:t>לחזור</a:t>
            </a:r>
          </a:p>
          <a:p>
            <a:pPr lvl="1"/>
            <a:r>
              <a:rPr lang="it-IT" dirty="0"/>
              <a:t>pentirsi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22845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2B83-1068-A04E-98F9-AB7A3E3C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ebraismi sintattici nella KJV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7087-9528-C642-9DBE-7D62DC7DA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complemento</a:t>
            </a:r>
            <a:r>
              <a:rPr lang="en-GB" dirty="0"/>
              <a:t> </a:t>
            </a:r>
            <a:r>
              <a:rPr lang="en-GB" dirty="0" err="1"/>
              <a:t>oggetto</a:t>
            </a:r>
            <a:r>
              <a:rPr lang="en-GB" dirty="0"/>
              <a:t> </a:t>
            </a:r>
            <a:r>
              <a:rPr lang="en-GB" dirty="0" err="1"/>
              <a:t>interno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«vowed a vow» (</a:t>
            </a:r>
            <a:r>
              <a:rPr lang="en-GB" dirty="0" err="1"/>
              <a:t>Gn</a:t>
            </a:r>
            <a:r>
              <a:rPr lang="en-GB" dirty="0"/>
              <a:t> 28.20) [made a vow]</a:t>
            </a:r>
          </a:p>
          <a:p>
            <a:pPr lvl="1"/>
            <a:r>
              <a:rPr lang="en-GB" dirty="0"/>
              <a:t>«dreamed a dream» (</a:t>
            </a:r>
            <a:r>
              <a:rPr lang="en-GB" dirty="0" err="1"/>
              <a:t>Gn</a:t>
            </a:r>
            <a:r>
              <a:rPr lang="en-GB" dirty="0"/>
              <a:t> 37.5) [had a dream]</a:t>
            </a:r>
          </a:p>
          <a:p>
            <a:pPr lvl="1"/>
            <a:r>
              <a:rPr lang="en-GB" dirty="0"/>
              <a:t>«their service which they serve» (Nu 18.21) [the service which they render]</a:t>
            </a:r>
          </a:p>
          <a:p>
            <a:pPr lvl="1"/>
            <a:r>
              <a:rPr lang="en-GB" dirty="0" err="1"/>
              <a:t>anche</a:t>
            </a:r>
            <a:r>
              <a:rPr lang="en-GB" dirty="0"/>
              <a:t> se </a:t>
            </a:r>
            <a:r>
              <a:rPr lang="en-GB" dirty="0" err="1"/>
              <a:t>assente</a:t>
            </a:r>
            <a:r>
              <a:rPr lang="en-GB" dirty="0"/>
              <a:t> </a:t>
            </a:r>
            <a:r>
              <a:rPr lang="en-GB" dirty="0" err="1"/>
              <a:t>nell’originale</a:t>
            </a:r>
            <a:r>
              <a:rPr lang="en-GB" dirty="0"/>
              <a:t>!</a:t>
            </a:r>
          </a:p>
          <a:p>
            <a:pPr lvl="2"/>
            <a:r>
              <a:rPr lang="en-GB" dirty="0"/>
              <a:t>«lest I sleep the </a:t>
            </a:r>
            <a:r>
              <a:rPr lang="en-GB" u="sng" dirty="0"/>
              <a:t>sleep of</a:t>
            </a:r>
            <a:r>
              <a:rPr lang="en-GB" dirty="0"/>
              <a:t> death» (Ps 13.3)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897978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2B83-1068-A04E-98F9-AB7A3E3C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ebraismi sintattici nella KJV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7087-9528-C642-9DBE-7D62DC7DA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T" dirty="0"/>
              <a:t>apposizione</a:t>
            </a:r>
          </a:p>
          <a:p>
            <a:pPr lvl="1"/>
            <a:r>
              <a:rPr lang="en-IT" dirty="0"/>
              <a:t>«</a:t>
            </a:r>
            <a:r>
              <a:rPr lang="en-GB" dirty="0"/>
              <a:t>Moses my servant» (Gs 1.2) [My servant Moses]</a:t>
            </a:r>
          </a:p>
          <a:p>
            <a:r>
              <a:rPr lang="en-GB" dirty="0" err="1"/>
              <a:t>prolessi</a:t>
            </a:r>
            <a:endParaRPr lang="en-GB" dirty="0"/>
          </a:p>
          <a:p>
            <a:pPr lvl="1"/>
            <a:r>
              <a:rPr lang="en-GB" dirty="0"/>
              <a:t>«God saw the light, that it was good» (</a:t>
            </a:r>
            <a:r>
              <a:rPr lang="en-GB" dirty="0" err="1"/>
              <a:t>Gn</a:t>
            </a:r>
            <a:r>
              <a:rPr lang="en-GB" dirty="0"/>
              <a:t> 1.4) [God saw that the light was good]</a:t>
            </a:r>
          </a:p>
          <a:p>
            <a:r>
              <a:rPr lang="en-GB" dirty="0" err="1"/>
              <a:t>genitivo</a:t>
            </a:r>
            <a:r>
              <a:rPr lang="en-GB" dirty="0"/>
              <a:t> come </a:t>
            </a:r>
            <a:r>
              <a:rPr lang="en-GB" dirty="0" err="1"/>
              <a:t>superlativo</a:t>
            </a:r>
            <a:endParaRPr lang="en-GB" dirty="0"/>
          </a:p>
          <a:p>
            <a:pPr lvl="1"/>
            <a:r>
              <a:rPr lang="en-GB" dirty="0"/>
              <a:t>«servant of servants» (</a:t>
            </a:r>
            <a:r>
              <a:rPr lang="en-GB" dirty="0" err="1"/>
              <a:t>Gn</a:t>
            </a:r>
            <a:r>
              <a:rPr lang="en-GB" dirty="0"/>
              <a:t> 9.25), «Lord of lords» (Dt 10.17), «vanity of vanities» (Qo 1.2), «song of songs» (Ct 1.1), «king of kings» (</a:t>
            </a:r>
            <a:r>
              <a:rPr lang="en-GB" dirty="0" err="1"/>
              <a:t>Ez</a:t>
            </a:r>
            <a:r>
              <a:rPr lang="en-GB" dirty="0"/>
              <a:t> 26.7)</a:t>
            </a:r>
          </a:p>
          <a:p>
            <a:pPr lvl="1"/>
            <a:r>
              <a:rPr lang="en-GB" dirty="0"/>
              <a:t>forma </a:t>
            </a:r>
            <a:r>
              <a:rPr lang="en-GB" dirty="0" err="1"/>
              <a:t>produttiva</a:t>
            </a: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330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2B83-1068-A04E-98F9-AB7A3E3C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ebraismi sintattici nella KJV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7087-9528-C642-9DBE-7D62DC7DA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genitivo invece di aggettivo</a:t>
            </a:r>
          </a:p>
          <a:p>
            <a:pPr lvl="1"/>
            <a:r>
              <a:rPr lang="en-GB" dirty="0"/>
              <a:t>«jewels of silver, and jewels of gold» (</a:t>
            </a:r>
            <a:r>
              <a:rPr lang="en-GB" dirty="0" err="1"/>
              <a:t>Gn</a:t>
            </a:r>
            <a:r>
              <a:rPr lang="en-GB" dirty="0"/>
              <a:t> 24:53) [silver and golden jewels]</a:t>
            </a:r>
          </a:p>
          <a:p>
            <a:pPr lvl="1"/>
            <a:r>
              <a:rPr lang="en-GB" dirty="0"/>
              <a:t>«altar of stone» (Es 20.25) [stone altar]</a:t>
            </a:r>
          </a:p>
          <a:p>
            <a:pPr lvl="1"/>
            <a:r>
              <a:rPr lang="en-GB" dirty="0"/>
              <a:t>«men of truth» (Es18.21) [honest men]</a:t>
            </a:r>
          </a:p>
          <a:p>
            <a:r>
              <a:rPr lang="en-GB" dirty="0" err="1"/>
              <a:t>pronomi</a:t>
            </a:r>
            <a:r>
              <a:rPr lang="en-GB" dirty="0"/>
              <a:t> </a:t>
            </a:r>
            <a:r>
              <a:rPr lang="en-GB" dirty="0" err="1"/>
              <a:t>ridondanti</a:t>
            </a:r>
            <a:endParaRPr lang="en-GB" dirty="0"/>
          </a:p>
          <a:p>
            <a:pPr lvl="1"/>
            <a:r>
              <a:rPr lang="en-GB" dirty="0"/>
              <a:t>«they went both of them together» (</a:t>
            </a:r>
            <a:r>
              <a:rPr lang="en-GB" dirty="0" err="1"/>
              <a:t>Gn</a:t>
            </a:r>
            <a:r>
              <a:rPr lang="en-GB" dirty="0"/>
              <a:t> 22.6)</a:t>
            </a:r>
          </a:p>
          <a:p>
            <a:pPr lvl="1"/>
            <a:r>
              <a:rPr lang="en-GB" dirty="0"/>
              <a:t>«the LORD your God he shall fight for you» (Dt 3.22)</a:t>
            </a:r>
          </a:p>
        </p:txBody>
      </p:sp>
    </p:spTree>
    <p:extLst>
      <p:ext uri="{BB962C8B-B14F-4D97-AF65-F5344CB8AC3E}">
        <p14:creationId xmlns:p14="http://schemas.microsoft.com/office/powerpoint/2010/main" val="3636922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Film strip with solid fill">
            <a:extLst>
              <a:ext uri="{FF2B5EF4-FFF2-40B4-BE49-F238E27FC236}">
                <a16:creationId xmlns:a16="http://schemas.microsoft.com/office/drawing/2014/main" id="{39591469-05B8-0947-B108-5F3B24D17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879764"/>
            <a:ext cx="13071766" cy="86175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6BF127-7133-F542-B9E3-3A428BFF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3" name="Online Media 2" descr="Pulp Fiction ITA - Ezechiele 25-17 (1).mpg">
            <a:hlinkClick r:id="" action="ppaction://media"/>
            <a:extLst>
              <a:ext uri="{FF2B5EF4-FFF2-40B4-BE49-F238E27FC236}">
                <a16:creationId xmlns:a16="http://schemas.microsoft.com/office/drawing/2014/main" id="{7BDBFCEC-A149-464F-93EC-5AE65D80DF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6"/>
          <a:srcRect t="21312" b="20616"/>
          <a:stretch/>
        </p:blipFill>
        <p:spPr>
          <a:xfrm>
            <a:off x="4694249" y="997816"/>
            <a:ext cx="3683269" cy="1877581"/>
          </a:xfrm>
          <a:prstGeom prst="rect">
            <a:avLst/>
          </a:prstGeom>
        </p:spPr>
      </p:pic>
      <p:pic>
        <p:nvPicPr>
          <p:cNvPr id="4" name="Online Media 3" descr="Ezekiel 25:17 - Pulp Fiction (3/12) Movie CLIP (1994) HD">
            <a:hlinkClick r:id="" action="ppaction://media"/>
            <a:extLst>
              <a:ext uri="{FF2B5EF4-FFF2-40B4-BE49-F238E27FC236}">
                <a16:creationId xmlns:a16="http://schemas.microsoft.com/office/drawing/2014/main" id="{4E9DF7AB-0D44-BE4D-818E-9117BB756A9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 rotWithShape="1">
          <a:blip r:embed="rId7"/>
          <a:srcRect l="3833"/>
          <a:stretch/>
        </p:blipFill>
        <p:spPr>
          <a:xfrm>
            <a:off x="4694249" y="3814186"/>
            <a:ext cx="3683269" cy="18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5F26-90F7-5248-B992-1DE0D5C7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arcaismi inglesi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562C8-8A5A-F34D-B5DE-16C5987A2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pronomi 2ª pers.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C8546-586F-DF48-BD34-7EF64B3D0D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IT" sz="2000" dirty="0"/>
              <a:t>opposizione sing./plur.</a:t>
            </a:r>
          </a:p>
          <a:p>
            <a:pPr lvl="1"/>
            <a:r>
              <a:rPr lang="en-IT" sz="2000" dirty="0"/>
              <a:t>già obsoleta</a:t>
            </a:r>
          </a:p>
          <a:p>
            <a:pPr lvl="1"/>
            <a:r>
              <a:rPr lang="en-IT" sz="2000" dirty="0"/>
              <a:t>&lt; Bishops’ Bible</a:t>
            </a:r>
          </a:p>
          <a:p>
            <a:r>
              <a:rPr lang="en-IT" sz="2000" dirty="0"/>
              <a:t>flessione</a:t>
            </a:r>
          </a:p>
          <a:p>
            <a:pPr lvl="1"/>
            <a:r>
              <a:rPr lang="en-IT" sz="2000" i="1" dirty="0"/>
              <a:t>thou – thee – thy</a:t>
            </a:r>
          </a:p>
          <a:p>
            <a:pPr lvl="1"/>
            <a:r>
              <a:rPr lang="en-IT" sz="2000" i="1" dirty="0"/>
              <a:t>ye – you – your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B0B21-2230-AA48-99A0-A0A8BB3F4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 dirty="0"/>
              <a:t>flessione verbale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428F4-8645-EF49-A122-D3E45E4B21D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IT" sz="2000" i="1" dirty="0"/>
              <a:t>have, hast, hath</a:t>
            </a:r>
          </a:p>
          <a:p>
            <a:r>
              <a:rPr lang="en-IT" sz="2000" i="1" dirty="0"/>
              <a:t>make, makest, maketh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88A2B3-CED1-7248-B2A8-61253CF44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T" dirty="0"/>
              <a:t>possessivi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F3A3CE-8B1E-9142-94C2-EE86BBCDAC2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IT" sz="2000" i="1" dirty="0"/>
              <a:t>mine</a:t>
            </a:r>
            <a:r>
              <a:rPr lang="en-IT" sz="2000" dirty="0"/>
              <a:t> per </a:t>
            </a:r>
            <a:r>
              <a:rPr lang="en-IT" sz="2000" i="1" dirty="0"/>
              <a:t>my</a:t>
            </a:r>
          </a:p>
          <a:p>
            <a:r>
              <a:rPr lang="en-IT" sz="2000" i="1" dirty="0"/>
              <a:t>its</a:t>
            </a:r>
            <a:r>
              <a:rPr lang="en-IT" sz="2000" dirty="0"/>
              <a:t> evitato</a:t>
            </a:r>
          </a:p>
          <a:p>
            <a:pPr lvl="1"/>
            <a:r>
              <a:rPr lang="en-IT" sz="2000" dirty="0"/>
              <a:t>nuova forma</a:t>
            </a:r>
          </a:p>
          <a:p>
            <a:pPr lvl="1"/>
            <a:r>
              <a:rPr lang="en-IT" sz="2000" dirty="0"/>
              <a:t>1 volta: Lv 25.5</a:t>
            </a:r>
          </a:p>
          <a:p>
            <a:pPr lvl="1"/>
            <a:r>
              <a:rPr lang="en-IT" sz="2000" dirty="0"/>
              <a:t>sempre </a:t>
            </a:r>
            <a:r>
              <a:rPr lang="en-IT" sz="2000" i="1" dirty="0"/>
              <a:t>thereof</a:t>
            </a:r>
            <a:endParaRPr lang="en-IT" sz="2000" dirty="0"/>
          </a:p>
        </p:txBody>
      </p:sp>
    </p:spTree>
    <p:extLst>
      <p:ext uri="{BB962C8B-B14F-4D97-AF65-F5344CB8AC3E}">
        <p14:creationId xmlns:p14="http://schemas.microsoft.com/office/powerpoint/2010/main" val="1078973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5F26-90F7-5248-B992-1DE0D5C7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Salmo 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562C8-8A5A-F34D-B5DE-16C5987A2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KJV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C8546-586F-DF48-BD34-7EF64B3D0D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1 The LORD is my shepherd; I shall not want.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2 He </a:t>
            </a:r>
            <a:r>
              <a:rPr lang="en-GB" sz="1200" dirty="0" err="1"/>
              <a:t>maketh</a:t>
            </a:r>
            <a:r>
              <a:rPr lang="en-GB" sz="1200" dirty="0"/>
              <a:t> me to lie down in green pastures: he leadeth me beside the still waters.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3 He restoreth my soul: he leadeth me in the paths of righteousness for his name's sake.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4 Yea, though I walk through the valley of the shadow of death, I will fear no evil: for thou art with me; thy rod and thy staff they comfort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5 Thou preparest a table before me in the presence of mine enemies: thou </a:t>
            </a:r>
            <a:r>
              <a:rPr lang="en-GB" sz="1200" dirty="0" err="1"/>
              <a:t>anointest</a:t>
            </a:r>
            <a:r>
              <a:rPr lang="en-GB" sz="1200" dirty="0"/>
              <a:t> my head with oil; my cup </a:t>
            </a:r>
            <a:r>
              <a:rPr lang="en-GB" sz="1200" dirty="0" err="1"/>
              <a:t>runneth</a:t>
            </a:r>
            <a:r>
              <a:rPr lang="en-GB" sz="1200" dirty="0"/>
              <a:t> over.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6 Surely goodness and mercy shall follow me all the days of my life: and I will dwell in the house of the LORD for ever.</a:t>
            </a:r>
            <a:endParaRPr lang="en-IT" sz="1200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B0B21-2230-AA48-99A0-A0A8BB3F4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 dirty="0"/>
              <a:t>CEI 2008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428F4-8645-EF49-A122-D3E45E4B21D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1 Il </a:t>
            </a:r>
            <a:r>
              <a:rPr lang="en-GB" sz="1200" dirty="0" err="1"/>
              <a:t>Signore</a:t>
            </a:r>
            <a:r>
              <a:rPr lang="en-GB" sz="1200" dirty="0"/>
              <a:t> </a:t>
            </a:r>
            <a:r>
              <a:rPr lang="en-GB" sz="1200" dirty="0" err="1"/>
              <a:t>è</a:t>
            </a:r>
            <a:r>
              <a:rPr lang="en-GB" sz="1200" dirty="0"/>
              <a:t> il </a:t>
            </a:r>
            <a:r>
              <a:rPr lang="en-GB" sz="1200" dirty="0" err="1"/>
              <a:t>mio</a:t>
            </a:r>
            <a:r>
              <a:rPr lang="en-GB" sz="1200" dirty="0"/>
              <a:t> </a:t>
            </a:r>
            <a:r>
              <a:rPr lang="en-GB" sz="1200" dirty="0" err="1"/>
              <a:t>pastore</a:t>
            </a:r>
            <a:r>
              <a:rPr lang="en-GB" sz="1200" dirty="0"/>
              <a:t>: non </a:t>
            </a:r>
            <a:r>
              <a:rPr lang="en-GB" sz="1200" dirty="0" err="1"/>
              <a:t>manco</a:t>
            </a:r>
            <a:r>
              <a:rPr lang="en-GB" sz="1200" dirty="0"/>
              <a:t> di </a:t>
            </a:r>
            <a:r>
              <a:rPr lang="en-GB" sz="1200" dirty="0" err="1"/>
              <a:t>nulla</a:t>
            </a:r>
            <a:r>
              <a:rPr lang="en-GB" sz="1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2 </a:t>
            </a:r>
            <a:r>
              <a:rPr lang="en-GB" sz="1200" dirty="0" err="1"/>
              <a:t>Su</a:t>
            </a:r>
            <a:r>
              <a:rPr lang="en-GB" sz="1200" dirty="0"/>
              <a:t> </a:t>
            </a:r>
            <a:r>
              <a:rPr lang="en-GB" sz="1200" dirty="0" err="1"/>
              <a:t>pascoli</a:t>
            </a:r>
            <a:r>
              <a:rPr lang="en-GB" sz="1200" dirty="0"/>
              <a:t> </a:t>
            </a:r>
            <a:r>
              <a:rPr lang="en-GB" sz="1200" dirty="0" err="1"/>
              <a:t>erbosi</a:t>
            </a:r>
            <a:r>
              <a:rPr lang="en-GB" sz="1200" dirty="0"/>
              <a:t> mi fa </a:t>
            </a:r>
            <a:r>
              <a:rPr lang="en-GB" sz="1200" dirty="0" err="1"/>
              <a:t>riposare</a:t>
            </a:r>
            <a:r>
              <a:rPr lang="en-GB" sz="1200" dirty="0"/>
              <a:t>, ad </a:t>
            </a:r>
            <a:r>
              <a:rPr lang="en-GB" sz="1200" dirty="0" err="1"/>
              <a:t>acque</a:t>
            </a:r>
            <a:r>
              <a:rPr lang="en-GB" sz="1200" dirty="0"/>
              <a:t> </a:t>
            </a:r>
            <a:r>
              <a:rPr lang="en-GB" sz="1200" dirty="0" err="1"/>
              <a:t>tranquille</a:t>
            </a:r>
            <a:r>
              <a:rPr lang="en-GB" sz="1200" dirty="0"/>
              <a:t> mi conduce.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3 </a:t>
            </a:r>
            <a:r>
              <a:rPr lang="en-GB" sz="1200" dirty="0" err="1"/>
              <a:t>Rinfranca</a:t>
            </a:r>
            <a:r>
              <a:rPr lang="en-GB" sz="1200" dirty="0"/>
              <a:t> </a:t>
            </a:r>
            <a:r>
              <a:rPr lang="en-GB" sz="1200" dirty="0" err="1"/>
              <a:t>l'anima</a:t>
            </a:r>
            <a:r>
              <a:rPr lang="en-GB" sz="1200" dirty="0"/>
              <a:t> </a:t>
            </a:r>
            <a:r>
              <a:rPr lang="en-GB" sz="1200" dirty="0" err="1"/>
              <a:t>mia</a:t>
            </a:r>
            <a:r>
              <a:rPr lang="en-GB" sz="1200" dirty="0"/>
              <a:t>, mi </a:t>
            </a:r>
            <a:r>
              <a:rPr lang="en-GB" sz="1200" dirty="0" err="1"/>
              <a:t>guida</a:t>
            </a:r>
            <a:r>
              <a:rPr lang="en-GB" sz="1200" dirty="0"/>
              <a:t> per il giusto </a:t>
            </a:r>
            <a:r>
              <a:rPr lang="en-GB" sz="1200" dirty="0" err="1"/>
              <a:t>cammino</a:t>
            </a:r>
            <a:r>
              <a:rPr lang="en-GB" sz="1200" dirty="0"/>
              <a:t> a </a:t>
            </a:r>
            <a:r>
              <a:rPr lang="en-GB" sz="1200" dirty="0" err="1"/>
              <a:t>motivo</a:t>
            </a:r>
            <a:r>
              <a:rPr lang="en-GB" sz="1200" dirty="0"/>
              <a:t> del </a:t>
            </a:r>
            <a:r>
              <a:rPr lang="en-GB" sz="1200" dirty="0" err="1"/>
              <a:t>suo</a:t>
            </a:r>
            <a:r>
              <a:rPr lang="en-GB" sz="1200" dirty="0"/>
              <a:t> </a:t>
            </a:r>
            <a:r>
              <a:rPr lang="en-GB" sz="1200" dirty="0" err="1"/>
              <a:t>nome</a:t>
            </a:r>
            <a:r>
              <a:rPr lang="en-GB" sz="1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4 </a:t>
            </a:r>
            <a:r>
              <a:rPr lang="en-GB" sz="1200" dirty="0" err="1"/>
              <a:t>Anche</a:t>
            </a:r>
            <a:r>
              <a:rPr lang="en-GB" sz="1200" dirty="0"/>
              <a:t> se </a:t>
            </a:r>
            <a:r>
              <a:rPr lang="en-GB" sz="1200" dirty="0" err="1"/>
              <a:t>vado</a:t>
            </a:r>
            <a:r>
              <a:rPr lang="en-GB" sz="1200" dirty="0"/>
              <a:t> per una </a:t>
            </a:r>
            <a:r>
              <a:rPr lang="en-GB" sz="1200" dirty="0" err="1"/>
              <a:t>valle</a:t>
            </a:r>
            <a:r>
              <a:rPr lang="en-GB" sz="1200" dirty="0"/>
              <a:t> </a:t>
            </a:r>
            <a:r>
              <a:rPr lang="en-GB" sz="1200" dirty="0" err="1"/>
              <a:t>oscura</a:t>
            </a:r>
            <a:r>
              <a:rPr lang="en-GB" sz="1200" dirty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non </a:t>
            </a:r>
            <a:r>
              <a:rPr lang="en-GB" sz="1200" dirty="0" err="1"/>
              <a:t>temo</a:t>
            </a:r>
            <a:r>
              <a:rPr lang="en-GB" sz="1200" dirty="0"/>
              <a:t> </a:t>
            </a:r>
            <a:r>
              <a:rPr lang="en-GB" sz="1200" dirty="0" err="1"/>
              <a:t>alcun</a:t>
            </a:r>
            <a:r>
              <a:rPr lang="en-GB" sz="1200" dirty="0"/>
              <a:t> male, </a:t>
            </a:r>
            <a:r>
              <a:rPr lang="en-GB" sz="1200" dirty="0" err="1"/>
              <a:t>perché</a:t>
            </a:r>
            <a:r>
              <a:rPr lang="en-GB" sz="1200" dirty="0"/>
              <a:t> </a:t>
            </a:r>
            <a:r>
              <a:rPr lang="en-GB" sz="1200" dirty="0" err="1"/>
              <a:t>tu</a:t>
            </a:r>
            <a:r>
              <a:rPr lang="en-GB" sz="1200" dirty="0"/>
              <a:t> sei con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Il </a:t>
            </a:r>
            <a:r>
              <a:rPr lang="en-GB" sz="1200" dirty="0" err="1"/>
              <a:t>tuo</a:t>
            </a:r>
            <a:r>
              <a:rPr lang="en-GB" sz="1200" dirty="0"/>
              <a:t> </a:t>
            </a:r>
            <a:r>
              <a:rPr lang="en-GB" sz="1200" dirty="0" err="1"/>
              <a:t>bastone</a:t>
            </a:r>
            <a:r>
              <a:rPr lang="en-GB" sz="1200" dirty="0"/>
              <a:t> e il </a:t>
            </a:r>
            <a:r>
              <a:rPr lang="en-GB" sz="1200" dirty="0" err="1"/>
              <a:t>tuo</a:t>
            </a:r>
            <a:r>
              <a:rPr lang="en-GB" sz="1200" dirty="0"/>
              <a:t> </a:t>
            </a:r>
            <a:r>
              <a:rPr lang="en-GB" sz="1200" dirty="0" err="1"/>
              <a:t>vincastro</a:t>
            </a:r>
            <a:r>
              <a:rPr lang="en-GB" sz="1200" dirty="0"/>
              <a:t> mi </a:t>
            </a:r>
            <a:r>
              <a:rPr lang="en-GB" sz="1200" dirty="0" err="1"/>
              <a:t>danno</a:t>
            </a:r>
            <a:r>
              <a:rPr lang="en-GB" sz="1200" dirty="0"/>
              <a:t> </a:t>
            </a:r>
            <a:r>
              <a:rPr lang="en-GB" sz="1200" dirty="0" err="1"/>
              <a:t>sicurezza</a:t>
            </a:r>
            <a:r>
              <a:rPr lang="en-GB" sz="1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5 Davanti a me </a:t>
            </a:r>
            <a:r>
              <a:rPr lang="en-GB" sz="1200" dirty="0" err="1"/>
              <a:t>tu</a:t>
            </a:r>
            <a:r>
              <a:rPr lang="en-GB" sz="1200" dirty="0"/>
              <a:t> </a:t>
            </a:r>
            <a:r>
              <a:rPr lang="en-GB" sz="1200" dirty="0" err="1"/>
              <a:t>prepari</a:t>
            </a:r>
            <a:r>
              <a:rPr lang="en-GB" sz="1200" dirty="0"/>
              <a:t> una </a:t>
            </a:r>
            <a:r>
              <a:rPr lang="en-GB" sz="1200" dirty="0" err="1"/>
              <a:t>mensa</a:t>
            </a:r>
            <a:r>
              <a:rPr lang="en-GB" sz="1200" dirty="0"/>
              <a:t> sotto </a:t>
            </a:r>
            <a:r>
              <a:rPr lang="en-GB" sz="1200" dirty="0" err="1"/>
              <a:t>gli</a:t>
            </a:r>
            <a:r>
              <a:rPr lang="en-GB" sz="1200" dirty="0"/>
              <a:t> </a:t>
            </a:r>
            <a:r>
              <a:rPr lang="en-GB" sz="1200" dirty="0" err="1"/>
              <a:t>occhi</a:t>
            </a:r>
            <a:r>
              <a:rPr lang="en-GB" sz="1200" dirty="0"/>
              <a:t> </a:t>
            </a:r>
            <a:r>
              <a:rPr lang="en-GB" sz="1200" dirty="0" err="1"/>
              <a:t>dei</a:t>
            </a:r>
            <a:r>
              <a:rPr lang="en-GB" sz="1200" dirty="0"/>
              <a:t> </a:t>
            </a:r>
            <a:r>
              <a:rPr lang="en-GB" sz="1200" dirty="0" err="1"/>
              <a:t>miei</a:t>
            </a:r>
            <a:r>
              <a:rPr lang="en-GB" sz="1200" dirty="0"/>
              <a:t> </a:t>
            </a:r>
            <a:r>
              <a:rPr lang="en-GB" sz="1200" dirty="0" err="1"/>
              <a:t>nemici</a:t>
            </a:r>
            <a:r>
              <a:rPr lang="en-GB" sz="1200" dirty="0"/>
              <a:t>. </a:t>
            </a:r>
            <a:r>
              <a:rPr lang="en-GB" sz="1200" dirty="0" err="1"/>
              <a:t>Ungi</a:t>
            </a:r>
            <a:r>
              <a:rPr lang="en-GB" sz="1200" dirty="0"/>
              <a:t> di olio il </a:t>
            </a:r>
            <a:r>
              <a:rPr lang="en-GB" sz="1200" dirty="0" err="1"/>
              <a:t>mio</a:t>
            </a:r>
            <a:r>
              <a:rPr lang="en-GB" sz="1200" dirty="0"/>
              <a:t> capo; il </a:t>
            </a:r>
            <a:r>
              <a:rPr lang="en-GB" sz="1200" dirty="0" err="1"/>
              <a:t>mio</a:t>
            </a:r>
            <a:r>
              <a:rPr lang="en-GB" sz="1200" dirty="0"/>
              <a:t> </a:t>
            </a:r>
            <a:r>
              <a:rPr lang="en-GB" sz="1200" dirty="0" err="1"/>
              <a:t>calice</a:t>
            </a:r>
            <a:r>
              <a:rPr lang="en-GB" sz="1200" dirty="0"/>
              <a:t> </a:t>
            </a:r>
            <a:r>
              <a:rPr lang="en-GB" sz="1200" dirty="0" err="1"/>
              <a:t>trabocca</a:t>
            </a:r>
            <a:r>
              <a:rPr lang="en-GB" sz="1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6 </a:t>
            </a:r>
            <a:r>
              <a:rPr lang="en-GB" sz="1200" dirty="0" err="1"/>
              <a:t>Sì</a:t>
            </a:r>
            <a:r>
              <a:rPr lang="en-GB" sz="1200" dirty="0"/>
              <a:t>, </a:t>
            </a:r>
            <a:r>
              <a:rPr lang="en-GB" sz="1200" dirty="0" err="1"/>
              <a:t>bontà</a:t>
            </a:r>
            <a:r>
              <a:rPr lang="en-GB" sz="1200" dirty="0"/>
              <a:t> e </a:t>
            </a:r>
            <a:r>
              <a:rPr lang="en-GB" sz="1200" dirty="0" err="1"/>
              <a:t>fedeltà</a:t>
            </a:r>
            <a:r>
              <a:rPr lang="en-GB" sz="1200" dirty="0"/>
              <a:t> mi </a:t>
            </a:r>
            <a:r>
              <a:rPr lang="en-GB" sz="1200" dirty="0" err="1"/>
              <a:t>saranno</a:t>
            </a:r>
            <a:r>
              <a:rPr lang="en-GB" sz="1200" dirty="0"/>
              <a:t> </a:t>
            </a:r>
            <a:r>
              <a:rPr lang="en-GB" sz="1200" dirty="0" err="1"/>
              <a:t>compagne</a:t>
            </a:r>
            <a:endParaRPr lang="en-GB" sz="12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tutti </a:t>
            </a:r>
            <a:r>
              <a:rPr lang="en-GB" sz="1200" dirty="0" err="1"/>
              <a:t>i</a:t>
            </a:r>
            <a:r>
              <a:rPr lang="en-GB" sz="1200" dirty="0"/>
              <a:t> </a:t>
            </a:r>
            <a:r>
              <a:rPr lang="en-GB" sz="1200" dirty="0" err="1"/>
              <a:t>giorni</a:t>
            </a:r>
            <a:r>
              <a:rPr lang="en-GB" sz="1200" dirty="0"/>
              <a:t> </a:t>
            </a:r>
            <a:r>
              <a:rPr lang="en-GB" sz="1200" dirty="0" err="1"/>
              <a:t>della</a:t>
            </a:r>
            <a:r>
              <a:rPr lang="en-GB" sz="1200" dirty="0"/>
              <a:t> </a:t>
            </a:r>
            <a:r>
              <a:rPr lang="en-GB" sz="1200" dirty="0" err="1"/>
              <a:t>mia</a:t>
            </a:r>
            <a:r>
              <a:rPr lang="en-GB" sz="1200" dirty="0"/>
              <a:t> </a:t>
            </a:r>
            <a:r>
              <a:rPr lang="en-GB" sz="1200" dirty="0" err="1"/>
              <a:t>vita,abiterò</a:t>
            </a:r>
            <a:r>
              <a:rPr lang="en-GB" sz="1200" dirty="0"/>
              <a:t> </a:t>
            </a:r>
            <a:r>
              <a:rPr lang="en-GB" sz="1200" dirty="0" err="1"/>
              <a:t>ancora</a:t>
            </a:r>
            <a:r>
              <a:rPr lang="en-GB" sz="1200" dirty="0"/>
              <a:t> </a:t>
            </a:r>
            <a:r>
              <a:rPr lang="en-GB" sz="1200" dirty="0" err="1"/>
              <a:t>nella</a:t>
            </a:r>
            <a:r>
              <a:rPr lang="en-GB" sz="1200" dirty="0"/>
              <a:t> casa del </a:t>
            </a:r>
            <a:r>
              <a:rPr lang="en-GB" sz="1200" dirty="0" err="1"/>
              <a:t>Signore</a:t>
            </a:r>
            <a:r>
              <a:rPr lang="en-GB" sz="1200" dirty="0"/>
              <a:t> per </a:t>
            </a:r>
            <a:r>
              <a:rPr lang="en-GB" sz="1200" dirty="0" err="1"/>
              <a:t>lunghi</a:t>
            </a:r>
            <a:r>
              <a:rPr lang="en-GB" sz="1200" dirty="0"/>
              <a:t> </a:t>
            </a:r>
            <a:r>
              <a:rPr lang="en-GB" sz="1200" dirty="0" err="1"/>
              <a:t>giorni</a:t>
            </a:r>
            <a:r>
              <a:rPr lang="en-GB" sz="1200" dirty="0"/>
              <a:t>.</a:t>
            </a:r>
            <a:endParaRPr lang="en-IT" sz="1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88A2B3-CED1-7248-B2A8-61253CF44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T" dirty="0"/>
              <a:t>ebraico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F3A3CE-8B1E-9142-94C2-EE86BBCDAC2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1 מִזְמ֥וֹר לְדָוִ֑ד יְהוָ֥ה רֹ֝עִ֗י לֹ֣א אֶחְסָֽר׃ </a:t>
            </a:r>
            <a:endParaRPr lang="it-IT" sz="1600" dirty="0"/>
          </a:p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2 בִּנְא֣וֹת דֶּ֭שֶׁא </a:t>
            </a:r>
            <a:r>
              <a:rPr lang="he-IL" sz="1600" dirty="0" err="1"/>
              <a:t>יַרְבִּיצֵ֑נִי</a:t>
            </a:r>
            <a:r>
              <a:rPr lang="he-IL" sz="1600" dirty="0"/>
              <a:t> </a:t>
            </a:r>
            <a:r>
              <a:rPr lang="he-IL" sz="1600" dirty="0" err="1"/>
              <a:t>עַל־מֵ֖י</a:t>
            </a:r>
            <a:r>
              <a:rPr lang="he-IL" sz="1600" dirty="0"/>
              <a:t> מְנֻח֣וֹת יְנַהֲלֵֽנִי׃ </a:t>
            </a:r>
            <a:endParaRPr lang="it-IT" sz="1600" dirty="0"/>
          </a:p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3 נַפְשִׁ֥י </a:t>
            </a:r>
            <a:r>
              <a:rPr lang="he-IL" sz="1600" dirty="0" err="1"/>
              <a:t>יְשׁוֹבֵ֑ב</a:t>
            </a:r>
            <a:r>
              <a:rPr lang="he-IL" sz="1600" dirty="0"/>
              <a:t> </a:t>
            </a:r>
            <a:r>
              <a:rPr lang="he-IL" sz="1600" dirty="0" err="1"/>
              <a:t>יַֽנְחֵ֥נִי</a:t>
            </a:r>
            <a:r>
              <a:rPr lang="he-IL" sz="1600" dirty="0"/>
              <a:t> </a:t>
            </a:r>
            <a:r>
              <a:rPr lang="he-IL" sz="1600" dirty="0" err="1"/>
              <a:t>בְמַעְגְּלֵי־צֶ֝֗דֶק</a:t>
            </a:r>
            <a:r>
              <a:rPr lang="he-IL" sz="1600" dirty="0"/>
              <a:t> לְמַ֣עַן שְׁמֽוֹ׃ </a:t>
            </a:r>
            <a:endParaRPr lang="it-IT" sz="1600" dirty="0"/>
          </a:p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4 גַּ֤ם </a:t>
            </a:r>
            <a:r>
              <a:rPr lang="he-IL" sz="1600" dirty="0" err="1"/>
              <a:t>כִּֽי־אֵלֵ֨ך</a:t>
            </a:r>
            <a:r>
              <a:rPr lang="he-IL" sz="1600" dirty="0"/>
              <a:t>ְ בְּגֵ֪יא צַלְמָ֡וֶת </a:t>
            </a:r>
            <a:r>
              <a:rPr lang="he-IL" sz="1600" dirty="0" err="1"/>
              <a:t>לֹא־אִ֘ירָ֤א</a:t>
            </a:r>
            <a:r>
              <a:rPr lang="he-IL" sz="1600" dirty="0"/>
              <a:t> רָ֗ע </a:t>
            </a:r>
            <a:r>
              <a:rPr lang="he-IL" sz="1600" dirty="0" err="1"/>
              <a:t>כִּי־אַתָּ֥ה</a:t>
            </a:r>
            <a:r>
              <a:rPr lang="he-IL" sz="1600" dirty="0"/>
              <a:t> עִמָּדִ֑י שִׁבְטְךָ֥ וּ֝מִשְׁעַנְתֶּ֗ךָ הֵ֣מָּה יְנַֽחֲמֻֽנִי׃ </a:t>
            </a:r>
            <a:endParaRPr lang="it-IT" sz="1600" dirty="0"/>
          </a:p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5 תַּעֲרֹ֬ךְ לְפָנַ֨י ׀ שֻׁלְחָ֗ן נֶ֥גֶד צֹרְרָ֑י </a:t>
            </a:r>
            <a:r>
              <a:rPr lang="he-IL" sz="1600" dirty="0" err="1"/>
              <a:t>דִּשַּׁ֖נְת</a:t>
            </a:r>
            <a:r>
              <a:rPr lang="he-IL" sz="1600" dirty="0"/>
              <a:t>ָּ בַשֶּׁ֥מֶן רֹ֝אשִׁ֗י כּוֹסִ֥י </a:t>
            </a:r>
            <a:r>
              <a:rPr lang="he-IL" sz="1600" dirty="0" err="1"/>
              <a:t>רְוָיָֽה</a:t>
            </a:r>
            <a:r>
              <a:rPr lang="he-IL" sz="1600" dirty="0"/>
              <a:t>׃ </a:t>
            </a:r>
            <a:endParaRPr lang="it-IT" sz="1600" dirty="0"/>
          </a:p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6 אַ֤ךְ ׀ ט֤וֹב וָחֶ֣סֶד יִ֭רְדְּפוּנִי </a:t>
            </a:r>
            <a:r>
              <a:rPr lang="he-IL" sz="1600" dirty="0" err="1"/>
              <a:t>כָּל־יְמֵ֣י</a:t>
            </a:r>
            <a:r>
              <a:rPr lang="he-IL" sz="1600" dirty="0"/>
              <a:t> חַיָּ֑י וְשַׁבְתִּ֥י </a:t>
            </a:r>
            <a:r>
              <a:rPr lang="he-IL" sz="1600" dirty="0" err="1"/>
              <a:t>בְּבֵית־יְ֝הוָ֗ה</a:t>
            </a:r>
            <a:r>
              <a:rPr lang="he-IL" sz="1600" dirty="0"/>
              <a:t> לְאֹ֣רֶךְ יָמִֽים׃</a:t>
            </a:r>
            <a:endParaRPr lang="en-IT" sz="1600" i="1" dirty="0"/>
          </a:p>
        </p:txBody>
      </p:sp>
    </p:spTree>
    <p:extLst>
      <p:ext uri="{BB962C8B-B14F-4D97-AF65-F5344CB8AC3E}">
        <p14:creationId xmlns:p14="http://schemas.microsoft.com/office/powerpoint/2010/main" val="1742649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5F26-90F7-5248-B992-1DE0D5C7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Salmo 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562C8-8A5A-F34D-B5DE-16C5987A2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KJV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C8546-586F-DF48-BD34-7EF64B3D0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3203687"/>
            <a:ext cx="3291840" cy="337786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1 The </a:t>
            </a:r>
            <a:r>
              <a:rPr lang="en-GB" sz="1200" dirty="0">
                <a:solidFill>
                  <a:srgbClr val="0070C0"/>
                </a:solidFill>
              </a:rPr>
              <a:t>LORD</a:t>
            </a:r>
            <a:r>
              <a:rPr lang="en-GB" sz="1200" dirty="0"/>
              <a:t> is my shepherd; </a:t>
            </a:r>
            <a:r>
              <a:rPr lang="en-GB" sz="1200" dirty="0">
                <a:solidFill>
                  <a:srgbClr val="0070C0"/>
                </a:solidFill>
              </a:rPr>
              <a:t>I shall not want</a:t>
            </a:r>
            <a:r>
              <a:rPr lang="en-GB" sz="1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2 He </a:t>
            </a:r>
            <a:r>
              <a:rPr lang="en-GB" sz="1200" dirty="0" err="1">
                <a:solidFill>
                  <a:srgbClr val="FF0000"/>
                </a:solidFill>
              </a:rPr>
              <a:t>maketh</a:t>
            </a:r>
            <a:r>
              <a:rPr lang="en-GB" sz="1200" dirty="0"/>
              <a:t> me to lie down in green pastures: he </a:t>
            </a:r>
            <a:r>
              <a:rPr lang="en-GB" sz="1200" dirty="0">
                <a:solidFill>
                  <a:srgbClr val="FF0000"/>
                </a:solidFill>
              </a:rPr>
              <a:t>leadeth</a:t>
            </a:r>
            <a:r>
              <a:rPr lang="en-GB" sz="1200" dirty="0"/>
              <a:t> me beside the still waters.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3 He </a:t>
            </a:r>
            <a:r>
              <a:rPr lang="en-GB" sz="1200" dirty="0">
                <a:solidFill>
                  <a:srgbClr val="FF0000"/>
                </a:solidFill>
              </a:rPr>
              <a:t>restoreth</a:t>
            </a:r>
            <a:r>
              <a:rPr lang="en-GB" sz="1200" dirty="0"/>
              <a:t> my soul: he </a:t>
            </a:r>
            <a:r>
              <a:rPr lang="en-GB" sz="1200" dirty="0">
                <a:solidFill>
                  <a:srgbClr val="FF0000"/>
                </a:solidFill>
              </a:rPr>
              <a:t>leadeth</a:t>
            </a:r>
            <a:r>
              <a:rPr lang="en-GB" sz="1200" dirty="0"/>
              <a:t> me in the </a:t>
            </a:r>
            <a:r>
              <a:rPr lang="en-GB" sz="1200" dirty="0">
                <a:solidFill>
                  <a:srgbClr val="0070C0"/>
                </a:solidFill>
              </a:rPr>
              <a:t>paths of righteousness </a:t>
            </a:r>
            <a:r>
              <a:rPr lang="en-GB" sz="1200" dirty="0"/>
              <a:t>for his name's sake.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4 Yea, though I walk through the </a:t>
            </a:r>
            <a:r>
              <a:rPr lang="en-GB" sz="1200" dirty="0">
                <a:solidFill>
                  <a:srgbClr val="0070C0"/>
                </a:solidFill>
              </a:rPr>
              <a:t>valley of the shadow of death</a:t>
            </a:r>
            <a:r>
              <a:rPr lang="en-GB" sz="1200" dirty="0"/>
              <a:t>, I will </a:t>
            </a:r>
            <a:r>
              <a:rPr lang="en-GB" sz="1200" dirty="0">
                <a:solidFill>
                  <a:srgbClr val="0070C0"/>
                </a:solidFill>
              </a:rPr>
              <a:t>fear no evil</a:t>
            </a:r>
            <a:r>
              <a:rPr lang="en-GB" sz="1200" dirty="0"/>
              <a:t>: for </a:t>
            </a:r>
            <a:r>
              <a:rPr lang="en-GB" sz="1200" dirty="0">
                <a:solidFill>
                  <a:srgbClr val="FF0000"/>
                </a:solidFill>
              </a:rPr>
              <a:t>thou art</a:t>
            </a:r>
            <a:r>
              <a:rPr lang="en-GB" sz="1200" dirty="0"/>
              <a:t> with me; </a:t>
            </a:r>
            <a:r>
              <a:rPr lang="en-GB" sz="1200" dirty="0">
                <a:solidFill>
                  <a:srgbClr val="FF0000"/>
                </a:solidFill>
              </a:rPr>
              <a:t>thy</a:t>
            </a:r>
            <a:r>
              <a:rPr lang="en-GB" sz="1200" dirty="0"/>
              <a:t> rod and </a:t>
            </a:r>
            <a:r>
              <a:rPr lang="en-GB" sz="1200" dirty="0">
                <a:solidFill>
                  <a:srgbClr val="FF0000"/>
                </a:solidFill>
              </a:rPr>
              <a:t>thy</a:t>
            </a:r>
            <a:r>
              <a:rPr lang="en-GB" sz="1200" dirty="0"/>
              <a:t> staff they comfort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5 </a:t>
            </a:r>
            <a:r>
              <a:rPr lang="en-GB" sz="1200" dirty="0">
                <a:solidFill>
                  <a:srgbClr val="FF0000"/>
                </a:solidFill>
              </a:rPr>
              <a:t>Thou preparest </a:t>
            </a:r>
            <a:r>
              <a:rPr lang="en-GB" sz="1200" dirty="0"/>
              <a:t>a table before me in the presence of </a:t>
            </a:r>
            <a:r>
              <a:rPr lang="en-GB" sz="1200" dirty="0">
                <a:solidFill>
                  <a:srgbClr val="FF0000"/>
                </a:solidFill>
              </a:rPr>
              <a:t>mine</a:t>
            </a:r>
            <a:r>
              <a:rPr lang="en-GB" sz="1200" dirty="0"/>
              <a:t> enemies: </a:t>
            </a:r>
            <a:r>
              <a:rPr lang="en-GB" sz="1200" dirty="0">
                <a:solidFill>
                  <a:srgbClr val="FF0000"/>
                </a:solidFill>
              </a:rPr>
              <a:t>thou </a:t>
            </a:r>
            <a:r>
              <a:rPr lang="en-GB" sz="1200" dirty="0" err="1">
                <a:solidFill>
                  <a:srgbClr val="FF0000"/>
                </a:solidFill>
              </a:rPr>
              <a:t>anointest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/>
              <a:t>my head with oil; my cup </a:t>
            </a:r>
            <a:r>
              <a:rPr lang="en-GB" sz="1200" dirty="0" err="1">
                <a:solidFill>
                  <a:srgbClr val="FF0000"/>
                </a:solidFill>
              </a:rPr>
              <a:t>runneth</a:t>
            </a:r>
            <a:r>
              <a:rPr lang="en-GB" sz="1200" dirty="0"/>
              <a:t> over.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6 Surely goodness and mercy </a:t>
            </a:r>
            <a:r>
              <a:rPr lang="en-GB" sz="1200" dirty="0">
                <a:solidFill>
                  <a:srgbClr val="0070C0"/>
                </a:solidFill>
              </a:rPr>
              <a:t>shall follow me</a:t>
            </a:r>
            <a:r>
              <a:rPr lang="en-GB" sz="1200" dirty="0"/>
              <a:t> all the days of my life: and I will dwell in the house of the </a:t>
            </a:r>
            <a:r>
              <a:rPr lang="en-GB" sz="1200" dirty="0">
                <a:solidFill>
                  <a:srgbClr val="0070C0"/>
                </a:solidFill>
              </a:rPr>
              <a:t>LORD</a:t>
            </a:r>
            <a:r>
              <a:rPr lang="en-GB" sz="1200" dirty="0"/>
              <a:t> for ever.</a:t>
            </a:r>
            <a:endParaRPr lang="en-IT" sz="1200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B0B21-2230-AA48-99A0-A0A8BB3F4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 dirty="0"/>
              <a:t>CEI 2008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428F4-8645-EF49-A122-D3E45E4B2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07992" y="3203687"/>
            <a:ext cx="3291840" cy="337786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1 Il </a:t>
            </a:r>
            <a:r>
              <a:rPr lang="en-GB" sz="1200" dirty="0" err="1"/>
              <a:t>Signore</a:t>
            </a:r>
            <a:r>
              <a:rPr lang="en-GB" sz="1200" dirty="0"/>
              <a:t> </a:t>
            </a:r>
            <a:r>
              <a:rPr lang="en-GB" sz="1200" dirty="0" err="1"/>
              <a:t>è</a:t>
            </a:r>
            <a:r>
              <a:rPr lang="en-GB" sz="1200" dirty="0"/>
              <a:t> il </a:t>
            </a:r>
            <a:r>
              <a:rPr lang="en-GB" sz="1200" dirty="0" err="1"/>
              <a:t>mio</a:t>
            </a:r>
            <a:r>
              <a:rPr lang="en-GB" sz="1200" dirty="0"/>
              <a:t> </a:t>
            </a:r>
            <a:r>
              <a:rPr lang="en-GB" sz="1200" dirty="0" err="1"/>
              <a:t>pastore</a:t>
            </a:r>
            <a:r>
              <a:rPr lang="en-GB" sz="1200" dirty="0"/>
              <a:t>: non </a:t>
            </a:r>
            <a:r>
              <a:rPr lang="en-GB" sz="1200" dirty="0" err="1"/>
              <a:t>manco</a:t>
            </a:r>
            <a:r>
              <a:rPr lang="en-GB" sz="1200" dirty="0"/>
              <a:t> di </a:t>
            </a:r>
            <a:r>
              <a:rPr lang="en-GB" sz="1200" dirty="0" err="1"/>
              <a:t>nulla</a:t>
            </a:r>
            <a:r>
              <a:rPr lang="en-GB" sz="1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2 </a:t>
            </a:r>
            <a:r>
              <a:rPr lang="en-GB" sz="1200" dirty="0" err="1"/>
              <a:t>Su</a:t>
            </a:r>
            <a:r>
              <a:rPr lang="en-GB" sz="1200" dirty="0"/>
              <a:t> </a:t>
            </a:r>
            <a:r>
              <a:rPr lang="en-GB" sz="1200" dirty="0" err="1"/>
              <a:t>pascoli</a:t>
            </a:r>
            <a:r>
              <a:rPr lang="en-GB" sz="1200" dirty="0"/>
              <a:t> </a:t>
            </a:r>
            <a:r>
              <a:rPr lang="en-GB" sz="1200" dirty="0" err="1"/>
              <a:t>erbosi</a:t>
            </a:r>
            <a:r>
              <a:rPr lang="en-GB" sz="1200" dirty="0"/>
              <a:t> mi fa </a:t>
            </a:r>
            <a:r>
              <a:rPr lang="en-GB" sz="1200" dirty="0" err="1"/>
              <a:t>riposare</a:t>
            </a:r>
            <a:r>
              <a:rPr lang="en-GB" sz="1200" dirty="0"/>
              <a:t>, ad </a:t>
            </a:r>
            <a:r>
              <a:rPr lang="en-GB" sz="1200" dirty="0" err="1"/>
              <a:t>acque</a:t>
            </a:r>
            <a:r>
              <a:rPr lang="en-GB" sz="1200" dirty="0"/>
              <a:t> </a:t>
            </a:r>
            <a:r>
              <a:rPr lang="en-GB" sz="1200" dirty="0" err="1"/>
              <a:t>tranquille</a:t>
            </a:r>
            <a:r>
              <a:rPr lang="en-GB" sz="1200" dirty="0"/>
              <a:t> mi conduce.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3 </a:t>
            </a:r>
            <a:r>
              <a:rPr lang="en-GB" sz="1200" dirty="0" err="1"/>
              <a:t>Rinfranca</a:t>
            </a:r>
            <a:r>
              <a:rPr lang="en-GB" sz="1200" dirty="0"/>
              <a:t> </a:t>
            </a:r>
            <a:r>
              <a:rPr lang="en-GB" sz="1200" dirty="0" err="1"/>
              <a:t>l'anima</a:t>
            </a:r>
            <a:r>
              <a:rPr lang="en-GB" sz="1200" dirty="0"/>
              <a:t> </a:t>
            </a:r>
            <a:r>
              <a:rPr lang="en-GB" sz="1200" dirty="0" err="1"/>
              <a:t>mia</a:t>
            </a:r>
            <a:r>
              <a:rPr lang="en-GB" sz="1200" dirty="0"/>
              <a:t>, mi </a:t>
            </a:r>
            <a:r>
              <a:rPr lang="en-GB" sz="1200" dirty="0" err="1"/>
              <a:t>guida</a:t>
            </a:r>
            <a:r>
              <a:rPr lang="en-GB" sz="1200" dirty="0"/>
              <a:t> per il giusto </a:t>
            </a:r>
            <a:r>
              <a:rPr lang="en-GB" sz="1200" dirty="0" err="1"/>
              <a:t>cammino</a:t>
            </a:r>
            <a:r>
              <a:rPr lang="en-GB" sz="1200" dirty="0"/>
              <a:t> a </a:t>
            </a:r>
            <a:r>
              <a:rPr lang="en-GB" sz="1200" dirty="0" err="1"/>
              <a:t>motivo</a:t>
            </a:r>
            <a:r>
              <a:rPr lang="en-GB" sz="1200" dirty="0"/>
              <a:t> del </a:t>
            </a:r>
            <a:r>
              <a:rPr lang="en-GB" sz="1200" dirty="0" err="1"/>
              <a:t>suo</a:t>
            </a:r>
            <a:r>
              <a:rPr lang="en-GB" sz="1200" dirty="0"/>
              <a:t> </a:t>
            </a:r>
            <a:r>
              <a:rPr lang="en-GB" sz="1200" dirty="0" err="1"/>
              <a:t>nome</a:t>
            </a:r>
            <a:r>
              <a:rPr lang="en-GB" sz="1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4 </a:t>
            </a:r>
            <a:r>
              <a:rPr lang="en-GB" sz="1200" dirty="0" err="1"/>
              <a:t>Anche</a:t>
            </a:r>
            <a:r>
              <a:rPr lang="en-GB" sz="1200" dirty="0"/>
              <a:t> se </a:t>
            </a:r>
            <a:r>
              <a:rPr lang="en-GB" sz="1200" dirty="0" err="1"/>
              <a:t>vado</a:t>
            </a:r>
            <a:r>
              <a:rPr lang="en-GB" sz="1200" dirty="0"/>
              <a:t> per una </a:t>
            </a:r>
            <a:r>
              <a:rPr lang="en-GB" sz="1200" dirty="0" err="1"/>
              <a:t>valle</a:t>
            </a:r>
            <a:r>
              <a:rPr lang="en-GB" sz="1200" dirty="0"/>
              <a:t> </a:t>
            </a:r>
            <a:r>
              <a:rPr lang="en-GB" sz="1200" dirty="0" err="1"/>
              <a:t>oscura</a:t>
            </a:r>
            <a:r>
              <a:rPr lang="en-GB" sz="1200" dirty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non </a:t>
            </a:r>
            <a:r>
              <a:rPr lang="en-GB" sz="1200" dirty="0" err="1"/>
              <a:t>temo</a:t>
            </a:r>
            <a:r>
              <a:rPr lang="en-GB" sz="1200" dirty="0"/>
              <a:t> </a:t>
            </a:r>
            <a:r>
              <a:rPr lang="en-GB" sz="1200" dirty="0" err="1"/>
              <a:t>alcun</a:t>
            </a:r>
            <a:r>
              <a:rPr lang="en-GB" sz="1200" dirty="0"/>
              <a:t> male, </a:t>
            </a:r>
            <a:r>
              <a:rPr lang="en-GB" sz="1200" dirty="0" err="1"/>
              <a:t>perché</a:t>
            </a:r>
            <a:r>
              <a:rPr lang="en-GB" sz="1200" dirty="0"/>
              <a:t> </a:t>
            </a:r>
            <a:r>
              <a:rPr lang="en-GB" sz="1200" dirty="0" err="1"/>
              <a:t>tu</a:t>
            </a:r>
            <a:r>
              <a:rPr lang="en-GB" sz="1200" dirty="0"/>
              <a:t> sei con me.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Il </a:t>
            </a:r>
            <a:r>
              <a:rPr lang="en-GB" sz="1200" dirty="0" err="1"/>
              <a:t>tuo</a:t>
            </a:r>
            <a:r>
              <a:rPr lang="en-GB" sz="1200" dirty="0"/>
              <a:t> </a:t>
            </a:r>
            <a:r>
              <a:rPr lang="en-GB" sz="1200" dirty="0" err="1"/>
              <a:t>bastone</a:t>
            </a:r>
            <a:r>
              <a:rPr lang="en-GB" sz="1200" dirty="0"/>
              <a:t> e il </a:t>
            </a:r>
            <a:r>
              <a:rPr lang="en-GB" sz="1200" dirty="0" err="1"/>
              <a:t>tuo</a:t>
            </a:r>
            <a:r>
              <a:rPr lang="en-GB" sz="1200" dirty="0"/>
              <a:t> </a:t>
            </a:r>
            <a:r>
              <a:rPr lang="en-GB" sz="1200" dirty="0" err="1"/>
              <a:t>vincastro</a:t>
            </a:r>
            <a:r>
              <a:rPr lang="en-GB" sz="1200" dirty="0"/>
              <a:t> mi </a:t>
            </a:r>
            <a:r>
              <a:rPr lang="en-GB" sz="1200" dirty="0" err="1"/>
              <a:t>danno</a:t>
            </a:r>
            <a:r>
              <a:rPr lang="en-GB" sz="1200" dirty="0"/>
              <a:t> </a:t>
            </a:r>
            <a:r>
              <a:rPr lang="en-GB" sz="1200" dirty="0" err="1"/>
              <a:t>sicurezza</a:t>
            </a:r>
            <a:r>
              <a:rPr lang="en-GB" sz="1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5 Davanti a me </a:t>
            </a:r>
            <a:r>
              <a:rPr lang="en-GB" sz="1200" dirty="0" err="1"/>
              <a:t>tu</a:t>
            </a:r>
            <a:r>
              <a:rPr lang="en-GB" sz="1200" dirty="0"/>
              <a:t> </a:t>
            </a:r>
            <a:r>
              <a:rPr lang="en-GB" sz="1200" dirty="0" err="1"/>
              <a:t>prepari</a:t>
            </a:r>
            <a:r>
              <a:rPr lang="en-GB" sz="1200" dirty="0"/>
              <a:t> una </a:t>
            </a:r>
            <a:r>
              <a:rPr lang="en-GB" sz="1200" dirty="0" err="1"/>
              <a:t>mensa</a:t>
            </a:r>
            <a:r>
              <a:rPr lang="en-GB" sz="1200" dirty="0"/>
              <a:t> sotto </a:t>
            </a:r>
            <a:r>
              <a:rPr lang="en-GB" sz="1200" dirty="0" err="1"/>
              <a:t>gli</a:t>
            </a:r>
            <a:r>
              <a:rPr lang="en-GB" sz="1200" dirty="0"/>
              <a:t> </a:t>
            </a:r>
            <a:r>
              <a:rPr lang="en-GB" sz="1200" dirty="0" err="1"/>
              <a:t>occhi</a:t>
            </a:r>
            <a:r>
              <a:rPr lang="en-GB" sz="1200" dirty="0"/>
              <a:t> </a:t>
            </a:r>
            <a:r>
              <a:rPr lang="en-GB" sz="1200" dirty="0" err="1"/>
              <a:t>dei</a:t>
            </a:r>
            <a:r>
              <a:rPr lang="en-GB" sz="1200" dirty="0"/>
              <a:t> </a:t>
            </a:r>
            <a:r>
              <a:rPr lang="en-GB" sz="1200" dirty="0" err="1"/>
              <a:t>miei</a:t>
            </a:r>
            <a:r>
              <a:rPr lang="en-GB" sz="1200" dirty="0"/>
              <a:t> </a:t>
            </a:r>
            <a:r>
              <a:rPr lang="en-GB" sz="1200" dirty="0" err="1"/>
              <a:t>nemici</a:t>
            </a:r>
            <a:r>
              <a:rPr lang="en-GB" sz="1200" dirty="0"/>
              <a:t>. </a:t>
            </a:r>
            <a:r>
              <a:rPr lang="en-GB" sz="1200" dirty="0" err="1"/>
              <a:t>Ungi</a:t>
            </a:r>
            <a:r>
              <a:rPr lang="en-GB" sz="1200" dirty="0"/>
              <a:t> di olio il </a:t>
            </a:r>
            <a:r>
              <a:rPr lang="en-GB" sz="1200" dirty="0" err="1"/>
              <a:t>mio</a:t>
            </a:r>
            <a:r>
              <a:rPr lang="en-GB" sz="1200" dirty="0"/>
              <a:t> capo; il </a:t>
            </a:r>
            <a:r>
              <a:rPr lang="en-GB" sz="1200" dirty="0" err="1"/>
              <a:t>mio</a:t>
            </a:r>
            <a:r>
              <a:rPr lang="en-GB" sz="1200" dirty="0"/>
              <a:t> </a:t>
            </a:r>
            <a:r>
              <a:rPr lang="en-GB" sz="1200" dirty="0" err="1"/>
              <a:t>calice</a:t>
            </a:r>
            <a:r>
              <a:rPr lang="en-GB" sz="1200" dirty="0"/>
              <a:t> </a:t>
            </a:r>
            <a:r>
              <a:rPr lang="en-GB" sz="1200" dirty="0" err="1"/>
              <a:t>trabocca</a:t>
            </a:r>
            <a:r>
              <a:rPr lang="en-GB" sz="1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6 </a:t>
            </a:r>
            <a:r>
              <a:rPr lang="en-GB" sz="1200" dirty="0" err="1"/>
              <a:t>Sì</a:t>
            </a:r>
            <a:r>
              <a:rPr lang="en-GB" sz="1200" dirty="0"/>
              <a:t>, </a:t>
            </a:r>
            <a:r>
              <a:rPr lang="en-GB" sz="1200" dirty="0" err="1"/>
              <a:t>bontà</a:t>
            </a:r>
            <a:r>
              <a:rPr lang="en-GB" sz="1200" dirty="0"/>
              <a:t> e </a:t>
            </a:r>
            <a:r>
              <a:rPr lang="en-GB" sz="1200" dirty="0" err="1"/>
              <a:t>fedeltà</a:t>
            </a:r>
            <a:r>
              <a:rPr lang="en-GB" sz="1200" dirty="0"/>
              <a:t> mi </a:t>
            </a:r>
            <a:r>
              <a:rPr lang="en-GB" sz="1200" dirty="0" err="1"/>
              <a:t>saranno</a:t>
            </a:r>
            <a:r>
              <a:rPr lang="en-GB" sz="1200" dirty="0"/>
              <a:t> </a:t>
            </a:r>
            <a:r>
              <a:rPr lang="en-GB" sz="1200" dirty="0" err="1"/>
              <a:t>compagne</a:t>
            </a:r>
            <a:endParaRPr lang="en-GB" sz="1200" dirty="0"/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tutti </a:t>
            </a:r>
            <a:r>
              <a:rPr lang="en-GB" sz="1200" dirty="0" err="1"/>
              <a:t>i</a:t>
            </a:r>
            <a:r>
              <a:rPr lang="en-GB" sz="1200" dirty="0"/>
              <a:t> </a:t>
            </a:r>
            <a:r>
              <a:rPr lang="en-GB" sz="1200" dirty="0" err="1"/>
              <a:t>giorni</a:t>
            </a:r>
            <a:r>
              <a:rPr lang="en-GB" sz="1200" dirty="0"/>
              <a:t> </a:t>
            </a:r>
            <a:r>
              <a:rPr lang="en-GB" sz="1200" dirty="0" err="1"/>
              <a:t>della</a:t>
            </a:r>
            <a:r>
              <a:rPr lang="en-GB" sz="1200" dirty="0"/>
              <a:t> </a:t>
            </a:r>
            <a:r>
              <a:rPr lang="en-GB" sz="1200" dirty="0" err="1"/>
              <a:t>mia</a:t>
            </a:r>
            <a:r>
              <a:rPr lang="en-GB" sz="1200" dirty="0"/>
              <a:t> vita, </a:t>
            </a:r>
            <a:r>
              <a:rPr lang="en-GB" sz="1200" dirty="0" err="1"/>
              <a:t>abiterò</a:t>
            </a:r>
            <a:r>
              <a:rPr lang="en-GB" sz="1200" dirty="0"/>
              <a:t> </a:t>
            </a:r>
            <a:r>
              <a:rPr lang="en-GB" sz="1200" dirty="0" err="1"/>
              <a:t>ancora</a:t>
            </a:r>
            <a:r>
              <a:rPr lang="en-GB" sz="1200" dirty="0"/>
              <a:t> </a:t>
            </a:r>
            <a:r>
              <a:rPr lang="en-GB" sz="1200" dirty="0" err="1"/>
              <a:t>nella</a:t>
            </a:r>
            <a:r>
              <a:rPr lang="en-GB" sz="1200" dirty="0"/>
              <a:t> casa del </a:t>
            </a:r>
            <a:r>
              <a:rPr lang="en-GB" sz="1200" dirty="0" err="1"/>
              <a:t>Signore</a:t>
            </a:r>
            <a:r>
              <a:rPr lang="en-GB" sz="1200" dirty="0"/>
              <a:t> per </a:t>
            </a:r>
            <a:r>
              <a:rPr lang="en-GB" sz="1200" dirty="0" err="1"/>
              <a:t>lunghi</a:t>
            </a:r>
            <a:r>
              <a:rPr lang="en-GB" sz="1200" dirty="0"/>
              <a:t> </a:t>
            </a:r>
            <a:r>
              <a:rPr lang="en-GB" sz="1200" dirty="0" err="1"/>
              <a:t>giorni</a:t>
            </a:r>
            <a:r>
              <a:rPr lang="en-GB" sz="1200" dirty="0"/>
              <a:t>.</a:t>
            </a:r>
            <a:endParaRPr lang="en-IT" sz="1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88A2B3-CED1-7248-B2A8-61253CF44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T" dirty="0"/>
              <a:t>ebraico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F3A3CE-8B1E-9142-94C2-EE86BBCDAC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9912" y="3203687"/>
            <a:ext cx="3291840" cy="3377865"/>
          </a:xfrm>
        </p:spPr>
        <p:txBody>
          <a:bodyPr>
            <a:noAutofit/>
          </a:bodyPr>
          <a:lstStyle/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1 מִזְמ֥וֹר לְדָוִ֑ד יְהוָ֥ה רֹ֝עִ֗י לֹ֣א אֶחְסָֽר׃ </a:t>
            </a:r>
            <a:endParaRPr lang="it-IT" sz="1600" dirty="0"/>
          </a:p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2 בִּנְא֣וֹת דֶּ֭שֶׁא </a:t>
            </a:r>
            <a:r>
              <a:rPr lang="he-IL" sz="1600" dirty="0" err="1"/>
              <a:t>יַרְבִּיצֵ֑נִי</a:t>
            </a:r>
            <a:r>
              <a:rPr lang="he-IL" sz="1600" dirty="0"/>
              <a:t> </a:t>
            </a:r>
            <a:r>
              <a:rPr lang="he-IL" sz="1600" dirty="0" err="1"/>
              <a:t>עַל־מֵ֖י</a:t>
            </a:r>
            <a:r>
              <a:rPr lang="he-IL" sz="1600" dirty="0"/>
              <a:t> מְנֻח֣וֹת יְנַהֲלֵֽנִי׃ </a:t>
            </a:r>
            <a:endParaRPr lang="it-IT" sz="1600" dirty="0"/>
          </a:p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3 נַפְשִׁ֥י </a:t>
            </a:r>
            <a:r>
              <a:rPr lang="he-IL" sz="1600" dirty="0" err="1"/>
              <a:t>יְשׁוֹבֵ֑ב</a:t>
            </a:r>
            <a:r>
              <a:rPr lang="he-IL" sz="1600" dirty="0"/>
              <a:t> </a:t>
            </a:r>
            <a:r>
              <a:rPr lang="he-IL" sz="1600" dirty="0" err="1"/>
              <a:t>יַֽנְחֵ֥נִי</a:t>
            </a:r>
            <a:r>
              <a:rPr lang="he-IL" sz="1600" dirty="0"/>
              <a:t> </a:t>
            </a:r>
            <a:r>
              <a:rPr lang="he-IL" sz="1600" dirty="0" err="1"/>
              <a:t>בְמַעְגְּלֵי־צֶ֝֗דֶק</a:t>
            </a:r>
            <a:r>
              <a:rPr lang="he-IL" sz="1600" dirty="0"/>
              <a:t> לְמַ֣עַן שְׁמֽוֹ׃ </a:t>
            </a:r>
            <a:endParaRPr lang="it-IT" sz="1600" dirty="0"/>
          </a:p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4 גַּ֤ם </a:t>
            </a:r>
            <a:r>
              <a:rPr lang="he-IL" sz="1600" dirty="0" err="1"/>
              <a:t>כִּֽי־אֵלֵ֨ך</a:t>
            </a:r>
            <a:r>
              <a:rPr lang="he-IL" sz="1600" dirty="0"/>
              <a:t>ְ בְּגֵ֪יא צַלְמָ֡וֶת </a:t>
            </a:r>
            <a:r>
              <a:rPr lang="he-IL" sz="1600" dirty="0" err="1"/>
              <a:t>לֹא־אִ֘ירָ֤א</a:t>
            </a:r>
            <a:r>
              <a:rPr lang="he-IL" sz="1600" dirty="0"/>
              <a:t> רָ֗ע </a:t>
            </a:r>
            <a:r>
              <a:rPr lang="he-IL" sz="1600" dirty="0" err="1"/>
              <a:t>כִּי־אַתָּ֥ה</a:t>
            </a:r>
            <a:r>
              <a:rPr lang="he-IL" sz="1600" dirty="0"/>
              <a:t> עִמָּדִ֑י שִׁבְטְךָ֥ וּ֝מִשְׁעַנְתֶּ֗ךָ הֵ֣מָּה יְנַֽחֲמֻֽנִי׃ </a:t>
            </a:r>
            <a:endParaRPr lang="it-IT" sz="1600" dirty="0"/>
          </a:p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5 תַּעֲרֹ֬ךְ לְפָנַ֨י ׀ שֻׁלְחָ֗ן נֶ֥גֶד צֹרְרָ֑י </a:t>
            </a:r>
            <a:r>
              <a:rPr lang="he-IL" sz="1600" dirty="0" err="1"/>
              <a:t>דִּשַּׁ֖נְת</a:t>
            </a:r>
            <a:r>
              <a:rPr lang="he-IL" sz="1600" dirty="0"/>
              <a:t>ָּ בַשֶּׁ֥מֶן רֹ֝אשִׁ֗י כּוֹסִ֥י </a:t>
            </a:r>
            <a:r>
              <a:rPr lang="he-IL" sz="1600" dirty="0" err="1"/>
              <a:t>רְוָיָֽה</a:t>
            </a:r>
            <a:r>
              <a:rPr lang="he-IL" sz="1600" dirty="0"/>
              <a:t>׃ </a:t>
            </a:r>
            <a:endParaRPr lang="it-IT" sz="1600" dirty="0"/>
          </a:p>
          <a:p>
            <a:pPr marL="0" indent="0" algn="r" rtl="1">
              <a:spcBef>
                <a:spcPts val="0"/>
              </a:spcBef>
              <a:buNone/>
            </a:pPr>
            <a:r>
              <a:rPr lang="he-IL" sz="1600" dirty="0"/>
              <a:t>6 אַ֤ךְ ׀ ט֤וֹב וָחֶ֣סֶד יִ֭רְדְּפוּנִי </a:t>
            </a:r>
            <a:r>
              <a:rPr lang="he-IL" sz="1600" dirty="0" err="1"/>
              <a:t>כָּל־יְמֵ֣י</a:t>
            </a:r>
            <a:r>
              <a:rPr lang="he-IL" sz="1600" dirty="0"/>
              <a:t> חַיָּ֑י וְשַׁבְתִּ֥י </a:t>
            </a:r>
            <a:r>
              <a:rPr lang="he-IL" sz="1600" dirty="0" err="1"/>
              <a:t>בְּבֵית־יְ֝הוָ֗ה</a:t>
            </a:r>
            <a:r>
              <a:rPr lang="he-IL" sz="1600" dirty="0"/>
              <a:t> לְאֹ֣רֶךְ יָמִֽים׃</a:t>
            </a:r>
            <a:endParaRPr lang="en-IT" sz="1600" i="1" dirty="0"/>
          </a:p>
        </p:txBody>
      </p:sp>
    </p:spTree>
    <p:extLst>
      <p:ext uri="{BB962C8B-B14F-4D97-AF65-F5344CB8AC3E}">
        <p14:creationId xmlns:p14="http://schemas.microsoft.com/office/powerpoint/2010/main" val="4124939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F083A-457A-8849-9C81-C9697A9A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biblical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95CC9-26A8-C747-858E-6A24B1BEC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T" dirty="0"/>
              <a:t>tratti</a:t>
            </a:r>
          </a:p>
          <a:p>
            <a:pPr lvl="1"/>
            <a:r>
              <a:rPr lang="en-IT" dirty="0"/>
              <a:t>ebraismi</a:t>
            </a:r>
          </a:p>
          <a:p>
            <a:pPr lvl="1"/>
            <a:r>
              <a:rPr lang="en-IT" dirty="0"/>
              <a:t>linguaggio figurato, espressioni idiomatiche, lessico specifico</a:t>
            </a:r>
          </a:p>
          <a:p>
            <a:pPr lvl="1"/>
            <a:r>
              <a:rPr lang="en-IT" dirty="0"/>
              <a:t>arcaismi</a:t>
            </a:r>
          </a:p>
          <a:p>
            <a:r>
              <a:rPr lang="en-IT" dirty="0"/>
              <a:t>prestigio e diffusione della KJV</a:t>
            </a:r>
          </a:p>
          <a:p>
            <a:pPr lvl="1"/>
            <a:r>
              <a:rPr lang="en-IT" dirty="0"/>
              <a:t>influenza vocabolario passivo e attivo</a:t>
            </a:r>
          </a:p>
          <a:p>
            <a:r>
              <a:rPr lang="en-IT" dirty="0"/>
              <a:t>registro della lingua inglese</a:t>
            </a:r>
          </a:p>
          <a:p>
            <a:pPr lvl="1"/>
            <a:r>
              <a:rPr lang="en-IT" dirty="0"/>
              <a:t>produttivo, non citazione</a:t>
            </a:r>
          </a:p>
          <a:p>
            <a:pPr lvl="1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143309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AB8F6-00F5-4945-A1C7-AEFA5CFCF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dopo la KJV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58E32-2DC7-AF4E-8D5D-4CD53AAC5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48809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B6F7-B3C6-4C4A-A69A-6E1DF002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revisioni della KJV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5810A-2E2A-ED4C-BBAF-48A5EB68A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T" dirty="0"/>
              <a:t>1883 Common Version, con correzioni di Noah Webster</a:t>
            </a:r>
          </a:p>
          <a:p>
            <a:pPr lvl="1"/>
            <a:r>
              <a:rPr lang="en-IT" dirty="0"/>
              <a:t>termini non più in uso</a:t>
            </a:r>
          </a:p>
          <a:p>
            <a:pPr lvl="1"/>
            <a:r>
              <a:rPr lang="en-IT" dirty="0"/>
              <a:t>significati o usi mutati (p. es. </a:t>
            </a:r>
            <a:r>
              <a:rPr lang="en-IT" i="1" dirty="0"/>
              <a:t>whore</a:t>
            </a:r>
            <a:r>
              <a:rPr lang="en-IT" dirty="0"/>
              <a:t> &gt; </a:t>
            </a:r>
            <a:r>
              <a:rPr lang="en-GB" i="1" dirty="0"/>
              <a:t>lewd woman</a:t>
            </a:r>
            <a:r>
              <a:rPr lang="en-IT" dirty="0"/>
              <a:t>)</a:t>
            </a:r>
          </a:p>
          <a:p>
            <a:r>
              <a:rPr lang="en-IT" dirty="0"/>
              <a:t>1885 Revised Version &lt; KJV</a:t>
            </a:r>
          </a:p>
          <a:p>
            <a:r>
              <a:rPr lang="en-IT" dirty="0"/>
              <a:t>1901 American Standard Version &lt; RV</a:t>
            </a:r>
          </a:p>
          <a:p>
            <a:r>
              <a:rPr lang="en-IT" dirty="0"/>
              <a:t>1946-1952 Revised Standard Version &lt; ASV</a:t>
            </a:r>
          </a:p>
          <a:p>
            <a:pPr lvl="1"/>
            <a:r>
              <a:rPr lang="en-IT" dirty="0"/>
              <a:t>2nd ed. 1971</a:t>
            </a:r>
          </a:p>
        </p:txBody>
      </p:sp>
    </p:spTree>
    <p:extLst>
      <p:ext uri="{BB962C8B-B14F-4D97-AF65-F5344CB8AC3E}">
        <p14:creationId xmlns:p14="http://schemas.microsoft.com/office/powerpoint/2010/main" val="3601938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B6F7-B3C6-4C4A-A69A-6E1DF002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nuove traduzioni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5810A-2E2A-ED4C-BBAF-48A5EB68A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T" dirty="0"/>
              <a:t>1970 New English Bible</a:t>
            </a:r>
          </a:p>
          <a:p>
            <a:r>
              <a:rPr lang="en-IT" dirty="0"/>
              <a:t>1976 Good News Bible</a:t>
            </a:r>
          </a:p>
          <a:p>
            <a:pPr lvl="1"/>
            <a:r>
              <a:rPr lang="en-IT" dirty="0"/>
              <a:t>1992 revisione</a:t>
            </a:r>
          </a:p>
          <a:p>
            <a:r>
              <a:rPr lang="en-IT" dirty="0"/>
              <a:t>1978 New International Version</a:t>
            </a:r>
          </a:p>
        </p:txBody>
      </p:sp>
    </p:spTree>
    <p:extLst>
      <p:ext uri="{BB962C8B-B14F-4D97-AF65-F5344CB8AC3E}">
        <p14:creationId xmlns:p14="http://schemas.microsoft.com/office/powerpoint/2010/main" val="998563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B6F7-B3C6-4C4A-A69A-6E1DF002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nuovi approcci alla traduzione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99C44-8124-B540-A2CF-D60BF0AB5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NEB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5810A-2E2A-ED4C-BBAF-48A5EB68A8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T" sz="2400" dirty="0"/>
              <a:t>«</a:t>
            </a:r>
            <a:r>
              <a:rPr lang="en-GB" sz="2400" dirty="0"/>
              <a:t>avoid anachronisms and expressions reminiscent of foreign idioms [and] convey the meaning in natural English»</a:t>
            </a:r>
            <a:endParaRPr lang="en-IT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1C983-5021-0843-A440-42F1C6D40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 dirty="0"/>
              <a:t>GNB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2CF9E-8E9E-5246-9631-C99CDA32245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«no attempt to reproduce in English the parts of speech, sentence structure, word order and grammatical devices of the original languages»</a:t>
            </a:r>
            <a:endParaRPr lang="en-IT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016CF4-3FAB-3846-B071-7A23D0FBE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T" dirty="0"/>
              <a:t>NIV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B600CD-AE0E-3E41-A6F1-05264AEFC13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«thought patterns and syntax differ from language to language [and] faithful communication of the meaning ... demands frequent modifications in sentence structure»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1638348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D5AA9-EBA3-E049-A651-F160D589C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T" dirty="0"/>
              <a:t>«the older focus in translating was the form of the message»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2A9C1-9B1D-5F42-831E-4F9D6E1F1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Nida &amp; Taber 1969, </a:t>
            </a:r>
            <a:r>
              <a:rPr lang="en-IT" i="1" dirty="0"/>
              <a:t>The theory and practice of translation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349998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A73AA-4F9F-7C4F-B1BD-738B9705E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2 Sam 22.47 </a:t>
            </a:r>
            <a:r>
              <a:rPr lang="he-IL" dirty="0" err="1"/>
              <a:t>אֱלֹהֵ֖י</a:t>
            </a:r>
            <a:r>
              <a:rPr lang="he-IL" dirty="0"/>
              <a:t> צ֥וּר </a:t>
            </a:r>
            <a:r>
              <a:rPr lang="he-IL" dirty="0" err="1"/>
              <a:t>יִשְׁעִֽי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987DC-EC2C-C64F-B24D-01D612206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KJV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86D24-50B5-4043-B7AA-3B83E541EE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T" sz="3200" dirty="0"/>
              <a:t>the God of the rock of may salvation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74891-A3BC-EC44-A1E3-E7291E5C9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 dirty="0"/>
              <a:t>NEB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2258E-3B49-FC40-AF85-663CF54A47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T" sz="3200" dirty="0"/>
              <a:t>God my rock and safe refuge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996F16-BBB2-7948-B00A-E808F316F8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T" dirty="0"/>
              <a:t>GNB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61597A-2FA5-F049-BAC4-86D94903A5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T" sz="3200" dirty="0"/>
              <a:t>the strong God who saves me</a:t>
            </a:r>
          </a:p>
        </p:txBody>
      </p:sp>
    </p:spTree>
    <p:extLst>
      <p:ext uri="{BB962C8B-B14F-4D97-AF65-F5344CB8AC3E}">
        <p14:creationId xmlns:p14="http://schemas.microsoft.com/office/powerpoint/2010/main" val="2382251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C278F6-EAD8-7344-9FD6-12C13166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Ezechiele 25.17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1E7DD-0244-594B-BEE6-1F4721BB0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Pulp fiction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2C56B6-EF02-7A47-B4CE-F8C7CAD908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Il </a:t>
            </a:r>
            <a:r>
              <a:rPr lang="en-GB" dirty="0" err="1"/>
              <a:t>cammino</a:t>
            </a:r>
            <a:r>
              <a:rPr lang="en-GB" dirty="0"/>
              <a:t> </a:t>
            </a:r>
            <a:r>
              <a:rPr lang="en-GB" dirty="0" err="1"/>
              <a:t>dell'uomo</a:t>
            </a:r>
            <a:r>
              <a:rPr lang="en-GB" dirty="0"/>
              <a:t> </a:t>
            </a:r>
            <a:r>
              <a:rPr lang="en-GB" dirty="0" err="1"/>
              <a:t>timorato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minacciato</a:t>
            </a:r>
            <a:r>
              <a:rPr lang="en-GB" dirty="0"/>
              <a:t> da </a:t>
            </a:r>
            <a:r>
              <a:rPr lang="en-GB" dirty="0" err="1"/>
              <a:t>ogni</a:t>
            </a:r>
            <a:r>
              <a:rPr lang="en-GB" dirty="0"/>
              <a:t> </a:t>
            </a:r>
            <a:r>
              <a:rPr lang="en-GB" dirty="0" err="1"/>
              <a:t>parte</a:t>
            </a:r>
            <a:r>
              <a:rPr lang="en-GB" dirty="0"/>
              <a:t> </a:t>
            </a:r>
            <a:r>
              <a:rPr lang="en-GB" dirty="0" err="1"/>
              <a:t>dalle</a:t>
            </a:r>
            <a:r>
              <a:rPr lang="en-GB" dirty="0"/>
              <a:t> </a:t>
            </a:r>
            <a:r>
              <a:rPr lang="en-GB" dirty="0" err="1"/>
              <a:t>iniquità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esseri</a:t>
            </a:r>
            <a:r>
              <a:rPr lang="en-GB" dirty="0"/>
              <a:t> </a:t>
            </a:r>
            <a:r>
              <a:rPr lang="en-GB" dirty="0" err="1"/>
              <a:t>egoisti</a:t>
            </a:r>
            <a:r>
              <a:rPr lang="en-GB" dirty="0"/>
              <a:t> e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dirty="0" err="1"/>
              <a:t>tirannia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uomini</a:t>
            </a:r>
            <a:r>
              <a:rPr lang="en-GB" dirty="0"/>
              <a:t> </a:t>
            </a:r>
            <a:r>
              <a:rPr lang="en-GB" dirty="0" err="1"/>
              <a:t>malvagi</a:t>
            </a:r>
            <a:r>
              <a:rPr lang="en-GB" dirty="0"/>
              <a:t>. Benedetto </a:t>
            </a:r>
            <a:r>
              <a:rPr lang="en-GB" dirty="0" err="1"/>
              <a:t>sia</a:t>
            </a:r>
            <a:r>
              <a:rPr lang="en-GB" dirty="0"/>
              <a:t> </a:t>
            </a:r>
            <a:r>
              <a:rPr lang="en-GB" dirty="0" err="1"/>
              <a:t>colui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</a:t>
            </a:r>
            <a:r>
              <a:rPr lang="en-GB" dirty="0" err="1"/>
              <a:t>nome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carità</a:t>
            </a:r>
            <a:r>
              <a:rPr lang="en-GB" dirty="0"/>
              <a:t> e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buona</a:t>
            </a:r>
            <a:r>
              <a:rPr lang="en-GB" dirty="0"/>
              <a:t> </a:t>
            </a:r>
            <a:r>
              <a:rPr lang="en-GB" dirty="0" err="1"/>
              <a:t>volontà</a:t>
            </a:r>
            <a:r>
              <a:rPr lang="en-GB" dirty="0"/>
              <a:t> conduce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deboli</a:t>
            </a:r>
            <a:r>
              <a:rPr lang="en-GB" dirty="0"/>
              <a:t> </a:t>
            </a:r>
            <a:r>
              <a:rPr lang="en-GB" dirty="0" err="1"/>
              <a:t>attraverso</a:t>
            </a:r>
            <a:r>
              <a:rPr lang="en-GB" dirty="0"/>
              <a:t> la </a:t>
            </a:r>
            <a:r>
              <a:rPr lang="en-GB" dirty="0" err="1"/>
              <a:t>valle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tenebre</a:t>
            </a:r>
            <a:r>
              <a:rPr lang="en-GB" dirty="0"/>
              <a:t>; </a:t>
            </a:r>
            <a:r>
              <a:rPr lang="en-GB" dirty="0" err="1"/>
              <a:t>perché</a:t>
            </a:r>
            <a:r>
              <a:rPr lang="en-GB" dirty="0"/>
              <a:t> </a:t>
            </a:r>
            <a:r>
              <a:rPr lang="en-GB" dirty="0" err="1"/>
              <a:t>egli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in </a:t>
            </a:r>
            <a:r>
              <a:rPr lang="en-GB" dirty="0" err="1"/>
              <a:t>verità</a:t>
            </a:r>
            <a:r>
              <a:rPr lang="en-GB" dirty="0"/>
              <a:t> il </a:t>
            </a:r>
            <a:r>
              <a:rPr lang="en-GB" dirty="0" err="1"/>
              <a:t>pastore</a:t>
            </a:r>
            <a:r>
              <a:rPr lang="en-GB" dirty="0"/>
              <a:t> di </a:t>
            </a:r>
            <a:r>
              <a:rPr lang="en-GB" dirty="0" err="1"/>
              <a:t>suo</a:t>
            </a:r>
            <a:r>
              <a:rPr lang="en-GB" dirty="0"/>
              <a:t> </a:t>
            </a:r>
            <a:r>
              <a:rPr lang="en-GB" dirty="0" err="1"/>
              <a:t>fratello</a:t>
            </a:r>
            <a:r>
              <a:rPr lang="en-GB" dirty="0"/>
              <a:t> e il </a:t>
            </a:r>
            <a:r>
              <a:rPr lang="en-GB" dirty="0" err="1"/>
              <a:t>ricercatore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figli</a:t>
            </a:r>
            <a:r>
              <a:rPr lang="en-GB" dirty="0"/>
              <a:t> </a:t>
            </a:r>
            <a:r>
              <a:rPr lang="en-GB" dirty="0" err="1"/>
              <a:t>smarriti</a:t>
            </a:r>
            <a:r>
              <a:rPr lang="en-GB" dirty="0"/>
              <a:t>. E la </a:t>
            </a:r>
            <a:r>
              <a:rPr lang="en-GB" dirty="0" err="1"/>
              <a:t>mia</a:t>
            </a:r>
            <a:r>
              <a:rPr lang="en-GB" dirty="0"/>
              <a:t> </a:t>
            </a:r>
            <a:r>
              <a:rPr lang="en-GB" dirty="0" err="1"/>
              <a:t>giustizia</a:t>
            </a:r>
            <a:r>
              <a:rPr lang="en-GB" dirty="0"/>
              <a:t> </a:t>
            </a:r>
            <a:r>
              <a:rPr lang="en-GB" dirty="0" err="1"/>
              <a:t>calerà</a:t>
            </a:r>
            <a:r>
              <a:rPr lang="en-GB" dirty="0"/>
              <a:t> sopra di </a:t>
            </a:r>
            <a:r>
              <a:rPr lang="en-GB" dirty="0" err="1"/>
              <a:t>loro</a:t>
            </a:r>
            <a:r>
              <a:rPr lang="en-GB" dirty="0"/>
              <a:t> con </a:t>
            </a:r>
            <a:r>
              <a:rPr lang="en-GB" dirty="0" err="1"/>
              <a:t>grandissima</a:t>
            </a:r>
            <a:r>
              <a:rPr lang="en-GB" dirty="0"/>
              <a:t> vendetta e </a:t>
            </a:r>
            <a:r>
              <a:rPr lang="en-GB" dirty="0" err="1"/>
              <a:t>furiosissimo</a:t>
            </a:r>
            <a:r>
              <a:rPr lang="en-GB" dirty="0"/>
              <a:t> </a:t>
            </a:r>
            <a:r>
              <a:rPr lang="en-GB" dirty="0" err="1"/>
              <a:t>sdegno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coloro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proveranno</a:t>
            </a:r>
            <a:r>
              <a:rPr lang="en-GB" dirty="0"/>
              <a:t> ad </a:t>
            </a:r>
            <a:r>
              <a:rPr lang="en-GB" dirty="0" err="1"/>
              <a:t>ammorbare</a:t>
            </a:r>
            <a:r>
              <a:rPr lang="en-GB" dirty="0"/>
              <a:t> e </a:t>
            </a:r>
            <a:r>
              <a:rPr lang="en-GB" dirty="0" err="1"/>
              <a:t>infine</a:t>
            </a:r>
            <a:r>
              <a:rPr lang="en-GB" dirty="0"/>
              <a:t> a </a:t>
            </a:r>
            <a:r>
              <a:rPr lang="en-GB" dirty="0" err="1"/>
              <a:t>distruggere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miei</a:t>
            </a:r>
            <a:r>
              <a:rPr lang="en-GB" dirty="0"/>
              <a:t> </a:t>
            </a:r>
            <a:r>
              <a:rPr lang="en-GB" dirty="0" err="1"/>
              <a:t>fratelli</a:t>
            </a:r>
            <a:r>
              <a:rPr lang="en-GB" dirty="0"/>
              <a:t>. E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saprai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il </a:t>
            </a:r>
            <a:r>
              <a:rPr lang="en-GB" dirty="0" err="1"/>
              <a:t>mio</a:t>
            </a:r>
            <a:r>
              <a:rPr lang="en-GB" dirty="0"/>
              <a:t> </a:t>
            </a:r>
            <a:r>
              <a:rPr lang="en-GB" dirty="0" err="1"/>
              <a:t>nome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quello</a:t>
            </a:r>
            <a:r>
              <a:rPr lang="en-GB" dirty="0"/>
              <a:t> del </a:t>
            </a:r>
            <a:r>
              <a:rPr lang="en-GB" dirty="0" err="1"/>
              <a:t>Signore</a:t>
            </a:r>
            <a:r>
              <a:rPr lang="en-GB" dirty="0"/>
              <a:t> </a:t>
            </a:r>
            <a:r>
              <a:rPr lang="en-GB" dirty="0" err="1"/>
              <a:t>quando</a:t>
            </a:r>
            <a:r>
              <a:rPr lang="en-GB" dirty="0"/>
              <a:t> </a:t>
            </a:r>
            <a:r>
              <a:rPr lang="en-GB" dirty="0" err="1"/>
              <a:t>farò</a:t>
            </a:r>
            <a:r>
              <a:rPr lang="en-GB" dirty="0"/>
              <a:t> </a:t>
            </a:r>
            <a:r>
              <a:rPr lang="en-GB" dirty="0" err="1"/>
              <a:t>calare</a:t>
            </a:r>
            <a:r>
              <a:rPr lang="en-GB" dirty="0"/>
              <a:t> la </a:t>
            </a:r>
            <a:r>
              <a:rPr lang="en-GB" dirty="0" err="1"/>
              <a:t>mia</a:t>
            </a:r>
            <a:r>
              <a:rPr lang="en-GB" dirty="0"/>
              <a:t> vendetta sopra di </a:t>
            </a:r>
            <a:r>
              <a:rPr lang="en-GB" dirty="0" err="1"/>
              <a:t>te</a:t>
            </a:r>
            <a:r>
              <a:rPr lang="en-GB" dirty="0"/>
              <a:t>.</a:t>
            </a:r>
            <a:endParaRPr lang="en-I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DA208-1E3B-564C-AC86-D9A36864D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 dirty="0"/>
              <a:t>versetto originale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29F622-9E1F-4D4B-B286-2573F51A977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err="1"/>
              <a:t>Farò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di </a:t>
            </a:r>
            <a:r>
              <a:rPr lang="en-GB" dirty="0" err="1"/>
              <a:t>loro</a:t>
            </a:r>
            <a:r>
              <a:rPr lang="en-GB" dirty="0"/>
              <a:t> </a:t>
            </a:r>
            <a:r>
              <a:rPr lang="en-GB" dirty="0" err="1"/>
              <a:t>terribili</a:t>
            </a:r>
            <a:r>
              <a:rPr lang="en-GB" dirty="0"/>
              <a:t> </a:t>
            </a:r>
            <a:r>
              <a:rPr lang="en-GB" dirty="0" err="1"/>
              <a:t>vendette</a:t>
            </a:r>
            <a:r>
              <a:rPr lang="en-GB" dirty="0"/>
              <a:t> con </a:t>
            </a:r>
            <a:r>
              <a:rPr lang="en-GB" dirty="0" err="1"/>
              <a:t>castighi</a:t>
            </a:r>
            <a:r>
              <a:rPr lang="en-GB" dirty="0"/>
              <a:t> </a:t>
            </a:r>
            <a:r>
              <a:rPr lang="en-GB" dirty="0" err="1"/>
              <a:t>furiosi</a:t>
            </a:r>
            <a:r>
              <a:rPr lang="en-GB" dirty="0"/>
              <a:t>, e </a:t>
            </a:r>
            <a:r>
              <a:rPr lang="en-GB" dirty="0" err="1"/>
              <a:t>sapranno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io </a:t>
            </a:r>
            <a:r>
              <a:rPr lang="en-GB" dirty="0" err="1"/>
              <a:t>sono</a:t>
            </a:r>
            <a:r>
              <a:rPr lang="en-GB" dirty="0"/>
              <a:t> il </a:t>
            </a:r>
            <a:r>
              <a:rPr lang="en-GB" dirty="0" err="1"/>
              <a:t>Signore</a:t>
            </a:r>
            <a:r>
              <a:rPr lang="en-GB" dirty="0"/>
              <a:t>, </a:t>
            </a:r>
            <a:r>
              <a:rPr lang="en-GB" dirty="0" err="1"/>
              <a:t>quando</a:t>
            </a:r>
            <a:r>
              <a:rPr lang="en-GB" dirty="0"/>
              <a:t> </a:t>
            </a:r>
            <a:r>
              <a:rPr lang="en-GB" dirty="0" err="1"/>
              <a:t>eseguirò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di </a:t>
            </a:r>
            <a:r>
              <a:rPr lang="en-GB" dirty="0" err="1"/>
              <a:t>loro</a:t>
            </a:r>
            <a:r>
              <a:rPr lang="en-GB" dirty="0"/>
              <a:t> la vendetta</a:t>
            </a:r>
            <a:endParaRPr lang="en-IT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742E4B-E555-7F4A-9322-81E3BB8084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420688" cy="365125"/>
          </a:xfrm>
        </p:spPr>
        <p:txBody>
          <a:bodyPr/>
          <a:lstStyle/>
          <a:p>
            <a:fld id="{A65A5C87-DF58-40C8-B092-1DE63DB4547E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6037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A73AA-4F9F-7C4F-B1BD-738B9705E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 Sam. 25.22 etc.</a:t>
            </a:r>
            <a:r>
              <a:rPr lang="en-IT" dirty="0"/>
              <a:t> </a:t>
            </a:r>
            <a:r>
              <a:rPr lang="he-IL" dirty="0"/>
              <a:t>מַשְָתִּין בְּקִיר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987DC-EC2C-C64F-B24D-01D612206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KJV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86D24-50B5-4043-B7AA-3B83E541EE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that </a:t>
            </a:r>
            <a:r>
              <a:rPr lang="en-GB" sz="3200" dirty="0" err="1"/>
              <a:t>pisseth</a:t>
            </a:r>
            <a:r>
              <a:rPr lang="en-GB" sz="3200" dirty="0"/>
              <a:t> against the wall</a:t>
            </a:r>
            <a:endParaRPr lang="en-IT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74891-A3BC-EC44-A1E3-E7291E5C9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 dirty="0"/>
              <a:t>NEB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2258E-3B49-FC40-AF85-663CF54A47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T" sz="3200" dirty="0"/>
              <a:t>mother’s son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996F16-BBB2-7948-B00A-E808F316F8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T" dirty="0"/>
              <a:t>NIV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61597A-2FA5-F049-BAC4-86D94903A5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T" sz="3200" dirty="0"/>
              <a:t>male</a:t>
            </a:r>
          </a:p>
        </p:txBody>
      </p:sp>
    </p:spTree>
    <p:extLst>
      <p:ext uri="{BB962C8B-B14F-4D97-AF65-F5344CB8AC3E}">
        <p14:creationId xmlns:p14="http://schemas.microsoft.com/office/powerpoint/2010/main" val="343721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9750-401C-E943-A04D-7FCC6174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conoscere in senso biblico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718DC-834F-5947-8614-64E8061A7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T" dirty="0"/>
              <a:t>abitanti di Sodoma a Lot (Gn 19.5):</a:t>
            </a:r>
          </a:p>
          <a:p>
            <a:pPr marL="0" indent="0">
              <a:buNone/>
            </a:pPr>
            <a:endParaRPr lang="en-IT" dirty="0"/>
          </a:p>
          <a:p>
            <a:pPr marL="0" indent="0" algn="r" rtl="1">
              <a:buNone/>
            </a:pPr>
            <a:r>
              <a:rPr lang="he-IL" sz="4400" dirty="0">
                <a:latin typeface="David" panose="020E0502060401010101" pitchFamily="34" charset="-79"/>
                <a:cs typeface="David" panose="020E0502060401010101" pitchFamily="34" charset="-79"/>
              </a:rPr>
              <a:t>אַיֵּ֧ה הָאֲנָשִׁ֛ים </a:t>
            </a:r>
            <a:r>
              <a:rPr lang="he-IL" sz="4400" dirty="0" err="1">
                <a:latin typeface="David" panose="020E0502060401010101" pitchFamily="34" charset="-79"/>
                <a:cs typeface="David" panose="020E0502060401010101" pitchFamily="34" charset="-79"/>
              </a:rPr>
              <a:t>אֲשֶׁר־בָּ֥או</a:t>
            </a:r>
            <a:r>
              <a:rPr lang="he-IL" sz="4400" dirty="0">
                <a:latin typeface="David" panose="020E0502060401010101" pitchFamily="34" charset="-79"/>
                <a:cs typeface="David" panose="020E0502060401010101" pitchFamily="34" charset="-79"/>
              </a:rPr>
              <a:t>ּ אֵלֶ֖יךָ הַלָּ֑יְלָה הוֹצִיאֵ֣ם אֵלֵ֔ינוּ וְנֵדְעָ֖ה אֹתָֽם</a:t>
            </a:r>
            <a:endParaRPr lang="en-IT" sz="4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142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A73AA-4F9F-7C4F-B1BD-738B9705E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conoscere in senso biblico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987DC-EC2C-C64F-B24D-01D612206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KJV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86D24-50B5-4043-B7AA-3B83E541EE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know them</a:t>
            </a:r>
            <a:endParaRPr lang="en-IT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74891-A3BC-EC44-A1E3-E7291E5C9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T" dirty="0"/>
              <a:t>NEB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2258E-3B49-FC40-AF85-663CF54A47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T" sz="3200" dirty="0"/>
              <a:t>have intercourse with them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996F16-BBB2-7948-B00A-E808F316F8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T" dirty="0"/>
              <a:t>GNB, NIV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61597A-2FA5-F049-BAC4-86D94903A5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T" sz="3200" dirty="0"/>
              <a:t>have sex with them</a:t>
            </a:r>
          </a:p>
        </p:txBody>
      </p:sp>
    </p:spTree>
    <p:extLst>
      <p:ext uri="{BB962C8B-B14F-4D97-AF65-F5344CB8AC3E}">
        <p14:creationId xmlns:p14="http://schemas.microsoft.com/office/powerpoint/2010/main" val="2061775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A51886-AA43-422E-B193-F1F3DF7D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1300 anni di bibbie inglesi</a:t>
            </a:r>
          </a:p>
        </p:txBody>
      </p:sp>
      <p:graphicFrame>
        <p:nvGraphicFramePr>
          <p:cNvPr id="4" name="Segnaposto contenuto 3" descr="sequenza temporale">
            <a:extLst>
              <a:ext uri="{FF2B5EF4-FFF2-40B4-BE49-F238E27FC236}">
                <a16:creationId xmlns:a16="http://schemas.microsoft.com/office/drawing/2014/main" id="{93897051-DA8D-4072-A594-51769F8D5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307112"/>
              </p:ext>
            </p:extLst>
          </p:nvPr>
        </p:nvGraphicFramePr>
        <p:xfrm>
          <a:off x="1115759" y="2351628"/>
          <a:ext cx="10167937" cy="369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161D8-59D4-4942-AA43-8C8D2D4FB9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43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53042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C92B04-2E40-864D-8452-065DBE35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traduzioni medievali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BEE27-A308-CB47-81DB-7FAF3BF68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2875854"/>
          </a:xfrm>
        </p:spPr>
        <p:txBody>
          <a:bodyPr numCol="2">
            <a:normAutofit fontScale="77500" lnSpcReduction="20000"/>
          </a:bodyPr>
          <a:lstStyle/>
          <a:p>
            <a:r>
              <a:rPr lang="en-GB" dirty="0" err="1"/>
              <a:t>Cædmon’s</a:t>
            </a:r>
            <a:r>
              <a:rPr lang="en-GB" dirty="0"/>
              <a:t> biblical narratives (670)</a:t>
            </a:r>
          </a:p>
          <a:p>
            <a:r>
              <a:rPr lang="en-GB" dirty="0"/>
              <a:t>Vespasian Psalter (ca. 825)</a:t>
            </a:r>
          </a:p>
          <a:p>
            <a:r>
              <a:rPr lang="en-GB" dirty="0"/>
              <a:t>Paris Psalter (ca. 900)</a:t>
            </a:r>
          </a:p>
          <a:p>
            <a:r>
              <a:rPr lang="en-GB" dirty="0"/>
              <a:t>Alfred’s gloss (950)</a:t>
            </a:r>
          </a:p>
          <a:p>
            <a:r>
              <a:rPr lang="en-GB" dirty="0" err="1"/>
              <a:t>Færman’s</a:t>
            </a:r>
            <a:r>
              <a:rPr lang="en-GB" dirty="0"/>
              <a:t> Gospel of Matthew (970)</a:t>
            </a:r>
          </a:p>
          <a:p>
            <a:r>
              <a:rPr lang="en-GB" dirty="0" err="1"/>
              <a:t>Ælfric’s</a:t>
            </a:r>
            <a:r>
              <a:rPr lang="en-GB" dirty="0"/>
              <a:t> </a:t>
            </a:r>
            <a:r>
              <a:rPr lang="en-GB" dirty="0" err="1"/>
              <a:t>Hexa</a:t>
            </a:r>
            <a:r>
              <a:rPr lang="en-GB" dirty="0"/>
              <a:t>/Heptateuch (1000)</a:t>
            </a:r>
          </a:p>
          <a:p>
            <a:r>
              <a:rPr lang="en-GB" dirty="0"/>
              <a:t>Wessex Gospels (1000)</a:t>
            </a:r>
          </a:p>
          <a:p>
            <a:r>
              <a:rPr lang="en-GB" dirty="0" err="1"/>
              <a:t>Orm’s</a:t>
            </a:r>
            <a:r>
              <a:rPr lang="en-GB" dirty="0"/>
              <a:t> poetical paraphrase of Gospels and Acts (1200)</a:t>
            </a:r>
          </a:p>
          <a:p>
            <a:r>
              <a:rPr lang="en-GB" dirty="0"/>
              <a:t>Midland’s Psalter (1300)</a:t>
            </a:r>
          </a:p>
          <a:p>
            <a:r>
              <a:rPr lang="en-GB" dirty="0"/>
              <a:t>Richard Rolle’s Psalter (1320)</a:t>
            </a:r>
          </a:p>
          <a:p>
            <a:r>
              <a:rPr lang="en-GB" dirty="0"/>
              <a:t>Wycliffe’s Bible (ca. 1382, rev. ca. 1390)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C71200-D3D1-CB4B-9B35-32F9A0DAE7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5</a:t>
            </a:fld>
            <a:endParaRPr lang="it-IT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B014F-AB4C-F044-9A71-40FA85470E09}"/>
              </a:ext>
            </a:extLst>
          </p:cNvPr>
          <p:cNvSpPr txBox="1"/>
          <p:nvPr/>
        </p:nvSpPr>
        <p:spPr>
          <a:xfrm>
            <a:off x="1115567" y="5734354"/>
            <a:ext cx="1016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Vulgata</a:t>
            </a:r>
            <a:r>
              <a:rPr lang="en-GB" sz="2800" dirty="0"/>
              <a:t> (</a:t>
            </a:r>
            <a:r>
              <a:rPr lang="en-GB" sz="2800" dirty="0" err="1"/>
              <a:t>latino</a:t>
            </a:r>
            <a:r>
              <a:rPr lang="en-GB" sz="2800" dirty="0"/>
              <a:t>) </a:t>
            </a:r>
            <a:r>
              <a:rPr lang="en-GB" sz="2800" dirty="0">
                <a:sym typeface="Wingdings" pitchFamily="2" charset="2"/>
              </a:rPr>
              <a:t> antico/medio inglese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49639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702224A-4A08-EC4B-A461-7EF7F6A5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09247"/>
            <a:ext cx="2542415" cy="3862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8BEC52-7FA8-5447-B4D1-5ADE8025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Old English Hexateuch/Heptateuch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42CC2-ACC6-2A49-B182-5D04AF73D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4796252" cy="36941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err="1"/>
              <a:t>Ælfric</a:t>
            </a:r>
            <a:r>
              <a:rPr lang="en-GB" dirty="0"/>
              <a:t> of Eynsham</a:t>
            </a:r>
            <a:endParaRPr lang="en-IT" dirty="0"/>
          </a:p>
          <a:p>
            <a:pPr marL="457200" indent="-457200">
              <a:buFont typeface="+mj-lt"/>
              <a:buAutoNum type="arabicPeriod"/>
            </a:pPr>
            <a:r>
              <a:rPr lang="en-IT" dirty="0"/>
              <a:t>Genesi</a:t>
            </a:r>
          </a:p>
          <a:p>
            <a:pPr marL="457200" indent="-457200">
              <a:buFont typeface="+mj-lt"/>
              <a:buAutoNum type="arabicPeriod"/>
            </a:pPr>
            <a:r>
              <a:rPr lang="en-IT" dirty="0"/>
              <a:t>Esodo</a:t>
            </a:r>
          </a:p>
          <a:p>
            <a:pPr marL="457200" indent="-457200">
              <a:buFont typeface="+mj-lt"/>
              <a:buAutoNum type="arabicPeriod"/>
            </a:pPr>
            <a:r>
              <a:rPr lang="en-IT" dirty="0"/>
              <a:t>Levitico</a:t>
            </a:r>
          </a:p>
          <a:p>
            <a:pPr marL="457200" indent="-457200">
              <a:buFont typeface="+mj-lt"/>
              <a:buAutoNum type="arabicPeriod"/>
            </a:pPr>
            <a:r>
              <a:rPr lang="en-IT" dirty="0"/>
              <a:t>Numeri</a:t>
            </a:r>
          </a:p>
          <a:p>
            <a:pPr marL="457200" indent="-457200">
              <a:buFont typeface="+mj-lt"/>
              <a:buAutoNum type="arabicPeriod"/>
            </a:pPr>
            <a:r>
              <a:rPr lang="en-IT" dirty="0"/>
              <a:t>Deuteronomio</a:t>
            </a:r>
          </a:p>
          <a:p>
            <a:pPr marL="457200" indent="-457200">
              <a:buFont typeface="+mj-lt"/>
              <a:buAutoNum type="arabicPeriod"/>
            </a:pPr>
            <a:r>
              <a:rPr lang="en-IT" dirty="0"/>
              <a:t>Giosuè</a:t>
            </a:r>
          </a:p>
          <a:p>
            <a:pPr marL="457200" indent="-457200">
              <a:buFont typeface="+mj-lt"/>
              <a:buAutoNum type="arabicPeriod"/>
            </a:pPr>
            <a:r>
              <a:rPr lang="en-IT" dirty="0"/>
              <a:t>Giudici (1 ms: </a:t>
            </a:r>
            <a:r>
              <a:rPr lang="en-GB" dirty="0"/>
              <a:t>Bodleian Library, Laud Misc. 509)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4C882-7332-C745-8DDF-856094A25C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6</a:t>
            </a:fld>
            <a:endParaRPr lang="it-IT" noProof="0" dirty="0"/>
          </a:p>
        </p:txBody>
      </p:sp>
      <p:pic>
        <p:nvPicPr>
          <p:cNvPr id="12" name="Picture 11" descr="A picture containing text, newspaper, old, decorated&#10;&#10;Description automatically generated">
            <a:extLst>
              <a:ext uri="{FF2B5EF4-FFF2-40B4-BE49-F238E27FC236}">
                <a16:creationId xmlns:a16="http://schemas.microsoft.com/office/drawing/2014/main" id="{1C6DB51D-265C-3B42-A828-631059EFB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000" y="2309246"/>
            <a:ext cx="2552171" cy="3862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0DAE9-B634-BE49-A30B-8336C6278F67}"/>
              </a:ext>
            </a:extLst>
          </p:cNvPr>
          <p:cNvSpPr txBox="1"/>
          <p:nvPr/>
        </p:nvSpPr>
        <p:spPr>
          <a:xfrm>
            <a:off x="6095999" y="5811280"/>
            <a:ext cx="5452171" cy="369332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British Library, Cotton MS Claudius B IV</a:t>
            </a:r>
            <a:endParaRPr lang="en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7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F2B2D5-2D3C-6F49-9B04-0EBB9746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Genesi 1.1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4852C7-9224-084E-B110-575A422AB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Ælfric</a:t>
            </a:r>
            <a:endParaRPr lang="en-I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7E73E-17EE-144D-A8A5-809E445478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On </a:t>
            </a:r>
            <a:r>
              <a:rPr lang="en-GB" sz="2400" dirty="0" err="1"/>
              <a:t>angynne</a:t>
            </a:r>
            <a:r>
              <a:rPr lang="en-GB" sz="2400" dirty="0"/>
              <a:t> </a:t>
            </a:r>
            <a:r>
              <a:rPr lang="en-GB" sz="2400" dirty="0" err="1"/>
              <a:t>gesceop</a:t>
            </a:r>
            <a:r>
              <a:rPr lang="en-GB" sz="2400" dirty="0"/>
              <a:t> God </a:t>
            </a:r>
            <a:r>
              <a:rPr lang="en-GB" sz="2400" dirty="0" err="1"/>
              <a:t>heofonan</a:t>
            </a:r>
            <a:r>
              <a:rPr lang="en-GB" sz="2400" dirty="0"/>
              <a:t> and </a:t>
            </a:r>
            <a:r>
              <a:rPr lang="en-GB" sz="2400" dirty="0" err="1"/>
              <a:t>eorðan</a:t>
            </a:r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BEF5D-2154-D942-A14B-051DC8361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/>
              <a:t>Vulgata</a:t>
            </a:r>
            <a:endParaRPr lang="en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DF8A3-14D3-0740-A8CA-D2D4141D548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In principio </a:t>
            </a:r>
            <a:r>
              <a:rPr lang="en-GB" sz="2400" dirty="0" err="1"/>
              <a:t>creavit</a:t>
            </a:r>
            <a:r>
              <a:rPr lang="en-GB" sz="2400" dirty="0"/>
              <a:t> Deus </a:t>
            </a:r>
            <a:r>
              <a:rPr lang="en-GB" sz="2400" dirty="0" err="1"/>
              <a:t>caelum</a:t>
            </a:r>
            <a:r>
              <a:rPr lang="en-GB" sz="2400" dirty="0"/>
              <a:t> et </a:t>
            </a:r>
            <a:r>
              <a:rPr lang="en-GB" sz="2400" dirty="0" err="1"/>
              <a:t>terram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29B04-1410-E748-B3EC-BC6BD0449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>
                <a:solidFill>
                  <a:schemeClr val="tx1"/>
                </a:solidFill>
              </a:rPr>
              <a:t>7</a:t>
            </a:fld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00F305-84D7-E246-BD68-4897DA7FDC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T" dirty="0"/>
              <a:t>TNK (Bibbia ebraica)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0CE264A-92CA-9F43-A62B-FB1F5D5E6B7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בְּרֵאשִׁ֖ית בָּרָ֣א </a:t>
            </a:r>
            <a:r>
              <a:rPr lang="he-IL" sz="2400" dirty="0" err="1">
                <a:latin typeface="David" panose="020E0502060401010101" pitchFamily="34" charset="-79"/>
                <a:cs typeface="David" panose="020E0502060401010101" pitchFamily="34" charset="-79"/>
              </a:rPr>
              <a:t>אֱלֹהִ֑ים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אֵ֥ת הַשָּׁמַ֖יִם וְאֵ֥ת הָאָֽרֶץ</a:t>
            </a:r>
            <a:endParaRPr lang="en-IT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Circular Arrow 9">
            <a:extLst>
              <a:ext uri="{FF2B5EF4-FFF2-40B4-BE49-F238E27FC236}">
                <a16:creationId xmlns:a16="http://schemas.microsoft.com/office/drawing/2014/main" id="{AC5AB89F-465F-8445-9D33-A3010A988FB8}"/>
              </a:ext>
            </a:extLst>
          </p:cNvPr>
          <p:cNvSpPr/>
          <p:nvPr/>
        </p:nvSpPr>
        <p:spPr>
          <a:xfrm rot="10800000">
            <a:off x="6970425" y="3840996"/>
            <a:ext cx="1948721" cy="1832847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1" name="Circular Arrow 10">
            <a:extLst>
              <a:ext uri="{FF2B5EF4-FFF2-40B4-BE49-F238E27FC236}">
                <a16:creationId xmlns:a16="http://schemas.microsoft.com/office/drawing/2014/main" id="{A87966AA-6936-8442-BF41-35607313CEE7}"/>
              </a:ext>
            </a:extLst>
          </p:cNvPr>
          <p:cNvSpPr/>
          <p:nvPr/>
        </p:nvSpPr>
        <p:spPr>
          <a:xfrm rot="10800000">
            <a:off x="2893551" y="3840997"/>
            <a:ext cx="1948721" cy="1832847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31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F2B2D5-2D3C-6F49-9B04-0EBB9746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Genesi 1.1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4852C7-9224-084E-B110-575A422AB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Ælfric</a:t>
            </a:r>
            <a:endParaRPr lang="en-I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7E73E-17EE-144D-A8A5-809E445478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70C0"/>
                </a:solidFill>
              </a:rPr>
              <a:t>On </a:t>
            </a:r>
            <a:r>
              <a:rPr lang="en-GB" sz="2400" dirty="0" err="1">
                <a:solidFill>
                  <a:srgbClr val="0070C0"/>
                </a:solidFill>
              </a:rPr>
              <a:t>angynne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gesceop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FF0000"/>
                </a:solidFill>
              </a:rPr>
              <a:t>God</a:t>
            </a:r>
            <a:r>
              <a:rPr lang="en-GB" sz="2400" dirty="0"/>
              <a:t> </a:t>
            </a:r>
            <a:r>
              <a:rPr lang="en-GB" sz="2400" dirty="0" err="1"/>
              <a:t>heofonan</a:t>
            </a:r>
            <a:r>
              <a:rPr lang="en-GB" sz="2400" dirty="0"/>
              <a:t> and </a:t>
            </a:r>
            <a:r>
              <a:rPr lang="en-GB" sz="2400" dirty="0" err="1"/>
              <a:t>eorðan</a:t>
            </a:r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BEF5D-2154-D942-A14B-051DC8361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/>
              <a:t>Vulgata</a:t>
            </a:r>
            <a:endParaRPr lang="en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DF8A3-14D3-0740-A8CA-D2D4141D548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70C0"/>
                </a:solidFill>
              </a:rPr>
              <a:t>In principio </a:t>
            </a:r>
            <a:r>
              <a:rPr lang="en-GB" sz="2400" dirty="0" err="1">
                <a:solidFill>
                  <a:srgbClr val="00B050"/>
                </a:solidFill>
              </a:rPr>
              <a:t>creavit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FF0000"/>
                </a:solidFill>
              </a:rPr>
              <a:t>Deus</a:t>
            </a:r>
            <a:r>
              <a:rPr lang="en-GB" sz="2400" dirty="0"/>
              <a:t> </a:t>
            </a:r>
            <a:r>
              <a:rPr lang="en-GB" sz="2400" dirty="0" err="1"/>
              <a:t>caelum</a:t>
            </a:r>
            <a:r>
              <a:rPr lang="en-GB" sz="2400" dirty="0"/>
              <a:t> et </a:t>
            </a:r>
            <a:r>
              <a:rPr lang="en-GB" sz="2400" dirty="0" err="1"/>
              <a:t>terram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29B04-1410-E748-B3EC-BC6BD04496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8</a:t>
            </a:fld>
            <a:endParaRPr lang="it-IT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00F305-84D7-E246-BD68-4897DA7FDC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T" dirty="0"/>
              <a:t>TNK (Bibbia ebraica)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0CE264A-92CA-9F43-A62B-FB1F5D5E6B7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400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בְּרֵאשִׁ֖ית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>
                <a:solidFill>
                  <a:srgbClr val="00B05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בָּרָ֣א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אֱלֹהִ֑ים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אֵ֥ת הַשָּׁמַ֖יִם וְאֵ֥ת הָאָֽרֶץ</a:t>
            </a:r>
            <a:endParaRPr lang="en-IT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Circular Arrow 9">
            <a:extLst>
              <a:ext uri="{FF2B5EF4-FFF2-40B4-BE49-F238E27FC236}">
                <a16:creationId xmlns:a16="http://schemas.microsoft.com/office/drawing/2014/main" id="{AC5AB89F-465F-8445-9D33-A3010A988FB8}"/>
              </a:ext>
            </a:extLst>
          </p:cNvPr>
          <p:cNvSpPr/>
          <p:nvPr/>
        </p:nvSpPr>
        <p:spPr>
          <a:xfrm rot="10800000">
            <a:off x="6970425" y="3840996"/>
            <a:ext cx="1948721" cy="1832847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1" name="Circular Arrow 10">
            <a:extLst>
              <a:ext uri="{FF2B5EF4-FFF2-40B4-BE49-F238E27FC236}">
                <a16:creationId xmlns:a16="http://schemas.microsoft.com/office/drawing/2014/main" id="{A87966AA-6936-8442-BF41-35607313CEE7}"/>
              </a:ext>
            </a:extLst>
          </p:cNvPr>
          <p:cNvSpPr/>
          <p:nvPr/>
        </p:nvSpPr>
        <p:spPr>
          <a:xfrm rot="10800000">
            <a:off x="2893551" y="3840997"/>
            <a:ext cx="1948721" cy="1832847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00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BF0E-995B-CC4B-A47C-62569AF8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3600" dirty="0"/>
              <a:t>John Wycliffe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D39D4DCF-36E4-744B-8E31-0E4D81A41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o Wyclif (1330-1384)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prima </a:t>
            </a:r>
            <a:r>
              <a:rPr lang="en-GB" sz="2400" dirty="0" err="1"/>
              <a:t>traduzione</a:t>
            </a:r>
            <a:r>
              <a:rPr lang="en-GB" sz="2400" dirty="0"/>
              <a:t> </a:t>
            </a:r>
            <a:r>
              <a:rPr lang="en-GB" sz="2400" dirty="0" err="1"/>
              <a:t>completa</a:t>
            </a:r>
            <a:r>
              <a:rPr lang="en-GB" sz="2400" dirty="0"/>
              <a:t> </a:t>
            </a:r>
            <a:r>
              <a:rPr lang="en-GB" sz="2400" dirty="0" err="1"/>
              <a:t>della</a:t>
            </a:r>
            <a:r>
              <a:rPr lang="en-GB" sz="2400" dirty="0"/>
              <a:t> </a:t>
            </a:r>
            <a:r>
              <a:rPr lang="en-GB" sz="2400" dirty="0" err="1"/>
              <a:t>Bibbia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medio inglese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dalla</a:t>
            </a:r>
            <a:r>
              <a:rPr lang="en-GB" sz="2400" dirty="0"/>
              <a:t> </a:t>
            </a:r>
            <a:r>
              <a:rPr lang="en-GB" sz="2400" dirty="0" err="1"/>
              <a:t>Vulgata</a:t>
            </a:r>
            <a:endParaRPr lang="en-IT" sz="2400" dirty="0"/>
          </a:p>
        </p:txBody>
      </p:sp>
      <p:pic>
        <p:nvPicPr>
          <p:cNvPr id="31" name="Picture Placeholder 30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C3F7AE98-A2E9-DD41-8B03-6FA21BAD3A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6499" b="27761"/>
          <a:stretch/>
        </p:blipFill>
        <p:spPr>
          <a:xfrm>
            <a:off x="8961120" y="566928"/>
            <a:ext cx="2871216" cy="2340864"/>
          </a:xfrm>
        </p:spPr>
      </p:pic>
      <p:pic>
        <p:nvPicPr>
          <p:cNvPr id="29" name="Picture Placeholder 28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746CC22-9E34-AC49-A415-616552AFD3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11709" b="24607"/>
          <a:stretch/>
        </p:blipFill>
        <p:spPr>
          <a:xfrm>
            <a:off x="5843016" y="566928"/>
            <a:ext cx="2871216" cy="2340864"/>
          </a:xfrm>
        </p:spPr>
      </p:pic>
      <p:pic>
        <p:nvPicPr>
          <p:cNvPr id="33" name="Picture Placeholder 3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57B3F9B-8315-6A4F-807E-9083045300D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/>
          <a:srcRect t="16750" b="15026"/>
          <a:stretch/>
        </p:blipFill>
        <p:spPr>
          <a:xfrm>
            <a:off x="5843016" y="3108960"/>
            <a:ext cx="5989320" cy="30540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AFB5D-0685-6142-86CA-ACF99A4B89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pPr rtl="0"/>
            <a:fld id="{A65A5C87-DF58-40C8-B092-1DE63DB4547E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36613279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76E753-224D-4F59-B5D9-8E63A39392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CC7AC8A-5632-4554-AD14-38A3611D44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6BFB7C-9A3E-4164-A178-9979043533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{30E07A7F-D888-6B4F-8767-C0BCA58E7F98}tf10001077</Template>
  <TotalTime>565</TotalTime>
  <Words>2475</Words>
  <Application>Microsoft Macintosh PowerPoint</Application>
  <PresentationFormat>Widescreen</PresentationFormat>
  <Paragraphs>336</Paragraphs>
  <Slides>43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Avenir Next LT Pro</vt:lpstr>
      <vt:lpstr>Calibri</vt:lpstr>
      <vt:lpstr>David</vt:lpstr>
      <vt:lpstr>AccentBoxVTI</vt:lpstr>
      <vt:lpstr>«And I will strike down upon thee» Le traduzioni inglesi della Bibbia e l’invenzione dell’inglese biblico</vt:lpstr>
      <vt:lpstr>PowerPoint Presentation</vt:lpstr>
      <vt:lpstr>PowerPoint Presentation</vt:lpstr>
      <vt:lpstr>Ezechiele 25.17</vt:lpstr>
      <vt:lpstr>traduzioni medievali</vt:lpstr>
      <vt:lpstr>Old English Hexateuch/Heptateuch</vt:lpstr>
      <vt:lpstr>Genesi 1.1</vt:lpstr>
      <vt:lpstr>Genesi 1.1</vt:lpstr>
      <vt:lpstr>John Wycliffe</vt:lpstr>
      <vt:lpstr>William Tyndale</vt:lpstr>
      <vt:lpstr>«Tyndale, throughout his translation, often chose to Hebraize his English rather than always to provide an idiomatic English version of the Scriptures»</vt:lpstr>
      <vt:lpstr>ebraismi nella Bibbia Tyndale</vt:lpstr>
      <vt:lpstr>bibbie del XVI secolo</vt:lpstr>
      <vt:lpstr>bibbie del XVI secolo</vt:lpstr>
      <vt:lpstr>ebraismi</vt:lpstr>
      <vt:lpstr>ebraismi — Hebraisms</vt:lpstr>
      <vt:lpstr>la Bibbia di Re Giacomo</vt:lpstr>
      <vt:lpstr>fedeltà formale della KJV</vt:lpstr>
      <vt:lpstr>PowerPoint Presentation</vt:lpstr>
      <vt:lpstr>PowerPoint Presentation</vt:lpstr>
      <vt:lpstr>PowerPoint Presentation</vt:lpstr>
      <vt:lpstr>fedeltà formale della KJV</vt:lpstr>
      <vt:lpstr>ebraismi della KJV</vt:lpstr>
      <vt:lpstr>ebraismi lessicali nella KJV</vt:lpstr>
      <vt:lpstr>ebraismi lessicali nella KJV</vt:lpstr>
      <vt:lpstr>ebraismi lessicali nella KJV</vt:lpstr>
      <vt:lpstr>ebraismi sintattici nella KJV</vt:lpstr>
      <vt:lpstr>ebraismi sintattici nella KJV</vt:lpstr>
      <vt:lpstr>ebraismi sintattici nella KJV</vt:lpstr>
      <vt:lpstr>arcaismi inglesi</vt:lpstr>
      <vt:lpstr>Salmo 23</vt:lpstr>
      <vt:lpstr>Salmo 23</vt:lpstr>
      <vt:lpstr>biblical English</vt:lpstr>
      <vt:lpstr>dopo la KJV</vt:lpstr>
      <vt:lpstr>revisioni della KJV</vt:lpstr>
      <vt:lpstr>nuove traduzioni</vt:lpstr>
      <vt:lpstr>nuovi approcci alla traduzione</vt:lpstr>
      <vt:lpstr>«the older focus in translating was the form of the message»</vt:lpstr>
      <vt:lpstr>2 Sam 22.47 אֱלֹהֵ֖י צ֥וּר יִשְׁעִֽי</vt:lpstr>
      <vt:lpstr>1 Sam. 25.22 etc. מַשְָתִּין בְּקִיר</vt:lpstr>
      <vt:lpstr>conoscere in senso biblico</vt:lpstr>
      <vt:lpstr>conoscere in senso biblico</vt:lpstr>
      <vt:lpstr>1300 anni di bibbie inglesi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AccentBox</dc:title>
  <dc:creator/>
  <cp:lastModifiedBy>Raffaele Esposito</cp:lastModifiedBy>
  <cp:revision>58</cp:revision>
  <dcterms:created xsi:type="dcterms:W3CDTF">2021-05-18T23:21:16Z</dcterms:created>
  <dcterms:modified xsi:type="dcterms:W3CDTF">2021-05-19T15:22:25Z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